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2"/>
    <p:sldId id="262" r:id="rId3"/>
    <p:sldId id="258" r:id="rId4"/>
    <p:sldId id="261" r:id="rId5"/>
    <p:sldId id="259" r:id="rId6"/>
    <p:sldId id="263" r:id="rId7"/>
    <p:sldId id="265" r:id="rId8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8714" autoAdjust="0"/>
    <p:restoredTop sz="86375" autoAdjust="0"/>
  </p:normalViewPr>
  <p:slideViewPr>
    <p:cSldViewPr>
      <p:cViewPr varScale="1">
        <p:scale>
          <a:sx n="62" d="100"/>
          <a:sy n="62" d="100"/>
        </p:scale>
        <p:origin x="-1996" y="-76"/>
      </p:cViewPr>
      <p:guideLst>
        <p:guide orient="horz" pos="2160"/>
        <p:guide pos="2880"/>
      </p:guideLst>
    </p:cSldViewPr>
  </p:slideViewPr>
  <p:outlineViewPr>
    <p:cViewPr>
      <p:scale>
        <a:sx n="100" d="100"/>
        <a:sy n="100" d="100"/>
      </p:scale>
      <p:origin x="692" y="0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</p:sldLst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1" d="100"/>
          <a:sy n="51" d="100"/>
        </p:scale>
        <p:origin x="-2720" y="-84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3.xml"/><Relationship Id="rId2" Type="http://schemas.openxmlformats.org/officeDocument/2006/relationships/slide" Target="slides/slide2.xml"/><Relationship Id="rId1" Type="http://schemas.openxmlformats.org/officeDocument/2006/relationships/slide" Target="slides/slide1.xml"/><Relationship Id="rId6" Type="http://schemas.openxmlformats.org/officeDocument/2006/relationships/slide" Target="slides/slide6.xml"/><Relationship Id="rId5" Type="http://schemas.openxmlformats.org/officeDocument/2006/relationships/slide" Target="slides/slide5.xml"/><Relationship Id="rId4" Type="http://schemas.openxmlformats.org/officeDocument/2006/relationships/slide" Target="slides/slide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25389CE5-39B0-4B82-B441-2AFCAEB1A10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447946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3DDD5514-073B-42AE-8D3D-96E4FCD3D709}" type="datetimeFigureOut">
              <a:rPr lang="en-US" smtClean="0"/>
              <a:t>4/30/2024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7F4D754C-81C5-4813-AD9F-6AAA9051710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20878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F2468-190D-45CF-A825-9230B085FB06}" type="datetime1">
              <a:rPr lang="en-US" smtClean="0"/>
              <a:t>4/30/2024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Slide # </a:t>
            </a:r>
            <a:fld id="{040361C3-6655-486F-A70D-738A451CEA8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72508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5DE27-B80D-4C45-B085-CB379DB21AAB}" type="datetime1">
              <a:rPr lang="en-US" smtClean="0"/>
              <a:t>4/30/2024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760EA-C36A-49F8-ADC4-62AF31E1DF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43862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6BE9A-8A52-4769-8BA1-7B240072C662}" type="datetime1">
              <a:rPr lang="en-US" smtClean="0"/>
              <a:t>4/30/2024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760EA-C36A-49F8-ADC4-62AF31E1DF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35310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29CDA9-B378-4788-9EC3-C131001F103D}" type="datetime1">
              <a:rPr lang="en-US" smtClean="0"/>
              <a:t>4/30/2024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760EA-C36A-49F8-ADC4-62AF31E1DF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25963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8BF45-F738-415C-81D9-7A7D5109EDC2}" type="datetime1">
              <a:rPr lang="en-US" smtClean="0"/>
              <a:t>4/30/2024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760EA-C36A-49F8-ADC4-62AF31E1DF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00981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BED94-2B4E-493F-9A99-E2548FD8F7F0}" type="datetime1">
              <a:rPr lang="en-US" smtClean="0"/>
              <a:t>4/30/2024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760EA-C36A-49F8-ADC4-62AF31E1DF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9187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1FEC3-6C5F-47B7-8E12-6E4B5F167B3D}" type="datetime1">
              <a:rPr lang="en-US" smtClean="0"/>
              <a:t>4/30/2024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760EA-C36A-49F8-ADC4-62AF31E1DF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01721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DE64B5-825F-4479-9B82-303A3682E336}" type="datetime1">
              <a:rPr lang="en-US" smtClean="0"/>
              <a:t>4/30/2024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760EA-C36A-49F8-ADC4-62AF31E1DF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30030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6A230-725A-4F76-81A1-5AFBF77E9D6C}" type="datetime1">
              <a:rPr lang="en-US" smtClean="0"/>
              <a:t>4/30/2024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760EA-C36A-49F8-ADC4-62AF31E1DF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84627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63263-EEA0-4809-94C9-8FB139AB7BBC}" type="datetime1">
              <a:rPr lang="en-US" smtClean="0"/>
              <a:t>4/30/2024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760EA-C36A-49F8-ADC4-62AF31E1DF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73590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F12C3-FB82-4C42-8F57-9FE4654DC405}" type="datetime1">
              <a:rPr lang="en-US" smtClean="0"/>
              <a:t>4/30/2024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760EA-C36A-49F8-ADC4-62AF31E1DF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61882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6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7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9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1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2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065CA-DFB8-499E-95F4-EAF07A425942}" type="datetime1">
              <a:rPr lang="en-US" smtClean="0"/>
              <a:t>4/30/2024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CF514-7B96-45EA-A724-6A57D62016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7792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9E99D2-E8A2-4897-ABFC-A059F5942A2B}" type="datetime1">
              <a:rPr lang="en-US" smtClean="0"/>
              <a:t>4/30/2024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760EA-C36A-49F8-ADC4-62AF31E1DF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37347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9BAA94-F8A3-49F2-8F2A-43A281EB4ACF}" type="datetime1">
              <a:rPr lang="en-US" smtClean="0"/>
              <a:t>4/30/2024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4760EA-C36A-49F8-ADC4-62AF31E1DF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41434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iming>
    <p:tnLst>
      <p:par>
        <p:cTn id="1" dur="indefinite" restart="never" nodeType="tmRoot"/>
      </p:par>
    </p:tnLst>
  </p:timing>
  <p:hf hdr="0" ft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" Target="slide5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3505200" y="1295400"/>
            <a:ext cx="4976607" cy="4165410"/>
            <a:chOff x="3436211" y="1106009"/>
            <a:chExt cx="4976607" cy="3761052"/>
          </a:xfrm>
        </p:grpSpPr>
        <p:sp>
          <p:nvSpPr>
            <p:cNvPr id="7" name="Freeform 6"/>
            <p:cNvSpPr/>
            <p:nvPr/>
          </p:nvSpPr>
          <p:spPr>
            <a:xfrm>
              <a:off x="3436211" y="1106009"/>
              <a:ext cx="2313457" cy="894584"/>
            </a:xfrm>
            <a:custGeom>
              <a:avLst/>
              <a:gdLst>
                <a:gd name="connsiteX0" fmla="*/ 0 w 2313457"/>
                <a:gd name="connsiteY0" fmla="*/ 0 h 756977"/>
                <a:gd name="connsiteX1" fmla="*/ 2313457 w 2313457"/>
                <a:gd name="connsiteY1" fmla="*/ 0 h 756977"/>
                <a:gd name="connsiteX2" fmla="*/ 2313457 w 2313457"/>
                <a:gd name="connsiteY2" fmla="*/ 756977 h 756977"/>
                <a:gd name="connsiteX3" fmla="*/ 0 w 2313457"/>
                <a:gd name="connsiteY3" fmla="*/ 756977 h 756977"/>
                <a:gd name="connsiteX4" fmla="*/ 0 w 2313457"/>
                <a:gd name="connsiteY4" fmla="*/ 0 h 7569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13457" h="756977">
                  <a:moveTo>
                    <a:pt x="0" y="0"/>
                  </a:moveTo>
                  <a:lnTo>
                    <a:pt x="2313457" y="0"/>
                  </a:lnTo>
                  <a:lnTo>
                    <a:pt x="2313457" y="756977"/>
                  </a:lnTo>
                  <a:lnTo>
                    <a:pt x="0" y="756977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2700" tIns="12700" rIns="12700" bIns="169024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b="1" kern="1200" dirty="0" smtClean="0"/>
                <a:t>Council</a:t>
              </a:r>
              <a:br>
                <a:rPr lang="en-US" sz="2000" b="1" kern="1200" dirty="0" smtClean="0"/>
              </a:br>
              <a:r>
                <a:rPr lang="en-US" sz="1600" kern="1200" dirty="0" smtClean="0"/>
                <a:t>(see slide #2 for detail)</a:t>
              </a:r>
              <a:endParaRPr lang="en-US" sz="1600" kern="1200" dirty="0"/>
            </a:p>
          </p:txBody>
        </p:sp>
        <p:sp>
          <p:nvSpPr>
            <p:cNvPr id="11" name="Freeform 10"/>
            <p:cNvSpPr/>
            <p:nvPr/>
          </p:nvSpPr>
          <p:spPr>
            <a:xfrm>
              <a:off x="5749668" y="4064532"/>
              <a:ext cx="2663150" cy="802529"/>
            </a:xfrm>
            <a:custGeom>
              <a:avLst/>
              <a:gdLst>
                <a:gd name="connsiteX0" fmla="*/ 0 w 3725870"/>
                <a:gd name="connsiteY0" fmla="*/ 0 h 802529"/>
                <a:gd name="connsiteX1" fmla="*/ 3725870 w 3725870"/>
                <a:gd name="connsiteY1" fmla="*/ 0 h 802529"/>
                <a:gd name="connsiteX2" fmla="*/ 3725870 w 3725870"/>
                <a:gd name="connsiteY2" fmla="*/ 802529 h 802529"/>
                <a:gd name="connsiteX3" fmla="*/ 0 w 3725870"/>
                <a:gd name="connsiteY3" fmla="*/ 802529 h 802529"/>
                <a:gd name="connsiteX4" fmla="*/ 0 w 3725870"/>
                <a:gd name="connsiteY4" fmla="*/ 0 h 8025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25870" h="802529">
                  <a:moveTo>
                    <a:pt x="0" y="0"/>
                  </a:moveTo>
                  <a:lnTo>
                    <a:pt x="3725870" y="0"/>
                  </a:lnTo>
                  <a:lnTo>
                    <a:pt x="3725870" y="802529"/>
                  </a:lnTo>
                  <a:lnTo>
                    <a:pt x="0" y="802529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2700" tIns="12700" rIns="12700" bIns="169024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b="1" kern="1200" dirty="0" smtClean="0"/>
                <a:t>Strategic </a:t>
              </a:r>
            </a:p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kern="1200" dirty="0" smtClean="0"/>
                <a:t>(see slide #4 for detail)</a:t>
              </a:r>
              <a:endParaRPr lang="en-US" sz="1600" kern="1200" dirty="0"/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219964" y="223982"/>
            <a:ext cx="86868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Lutheran Church of the Resurrection</a:t>
            </a:r>
            <a:endParaRPr lang="en-US" b="1" dirty="0" smtClean="0"/>
          </a:p>
          <a:p>
            <a:pPr algn="ctr"/>
            <a:r>
              <a:rPr lang="en-US" dirty="0" smtClean="0"/>
              <a:t>Organization Chart</a:t>
            </a:r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4661928" y="5016405"/>
            <a:ext cx="1156729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H="1">
            <a:off x="4648200" y="1987040"/>
            <a:ext cx="13728" cy="3029365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Group 24"/>
          <p:cNvGrpSpPr/>
          <p:nvPr/>
        </p:nvGrpSpPr>
        <p:grpSpPr>
          <a:xfrm>
            <a:off x="461050" y="2869245"/>
            <a:ext cx="2254693" cy="712155"/>
            <a:chOff x="828710" y="1524450"/>
            <a:chExt cx="2051811" cy="707191"/>
          </a:xfrm>
        </p:grpSpPr>
        <p:sp>
          <p:nvSpPr>
            <p:cNvPr id="26" name="Rectangle 25"/>
            <p:cNvSpPr/>
            <p:nvPr/>
          </p:nvSpPr>
          <p:spPr>
            <a:xfrm>
              <a:off x="828711" y="1524450"/>
              <a:ext cx="2051810" cy="706353"/>
            </a:xfrm>
            <a:prstGeom prst="rect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828710" y="1525288"/>
              <a:ext cx="2051811" cy="70635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7940" tIns="6985" rIns="27940" bIns="6985" numCol="1" spcCol="1270" anchor="t" anchorCtr="0">
              <a:noAutofit/>
            </a:bodyPr>
            <a:lstStyle/>
            <a:p>
              <a:pPr lvl="0" algn="l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400" kern="1200" dirty="0" smtClean="0"/>
                <a:t>Manage all aspects of the Endowment fund</a:t>
              </a:r>
              <a:r>
                <a:rPr lang="en-US" sz="1400" dirty="0" smtClean="0"/>
                <a:t>.  The Board is independent of Council.</a:t>
              </a:r>
              <a:endParaRPr lang="en-US" sz="1400" kern="1200" dirty="0"/>
            </a:p>
          </p:txBody>
        </p:sp>
      </p:grpSp>
      <p:sp>
        <p:nvSpPr>
          <p:cNvPr id="28" name="Freeform 27"/>
          <p:cNvSpPr/>
          <p:nvPr/>
        </p:nvSpPr>
        <p:spPr>
          <a:xfrm>
            <a:off x="435651" y="2137078"/>
            <a:ext cx="2313457" cy="743672"/>
          </a:xfrm>
          <a:custGeom>
            <a:avLst/>
            <a:gdLst>
              <a:gd name="connsiteX0" fmla="*/ 0 w 2313457"/>
              <a:gd name="connsiteY0" fmla="*/ 0 h 683599"/>
              <a:gd name="connsiteX1" fmla="*/ 2313457 w 2313457"/>
              <a:gd name="connsiteY1" fmla="*/ 0 h 683599"/>
              <a:gd name="connsiteX2" fmla="*/ 2313457 w 2313457"/>
              <a:gd name="connsiteY2" fmla="*/ 683599 h 683599"/>
              <a:gd name="connsiteX3" fmla="*/ 0 w 2313457"/>
              <a:gd name="connsiteY3" fmla="*/ 683599 h 683599"/>
              <a:gd name="connsiteX4" fmla="*/ 0 w 2313457"/>
              <a:gd name="connsiteY4" fmla="*/ 0 h 683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3457" h="683599">
                <a:moveTo>
                  <a:pt x="0" y="0"/>
                </a:moveTo>
                <a:lnTo>
                  <a:pt x="2313457" y="0"/>
                </a:lnTo>
                <a:lnTo>
                  <a:pt x="2313457" y="683599"/>
                </a:lnTo>
                <a:lnTo>
                  <a:pt x="0" y="683599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700" tIns="12700" rIns="12700" bIns="169024" numCol="1" spcCol="1270" anchor="ctr" anchorCtr="0">
            <a:noAutofit/>
          </a:bodyPr>
          <a:lstStyle/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 kern="1200" dirty="0" smtClean="0"/>
              <a:t>Endowment Board</a:t>
            </a:r>
            <a:endParaRPr lang="en-US" sz="2000" b="1" kern="1200" dirty="0"/>
          </a:p>
        </p:txBody>
      </p:sp>
      <p:sp>
        <p:nvSpPr>
          <p:cNvPr id="40" name="Freeform 39">
            <a:hlinkClick r:id="rId2" action="ppaction://hlinksldjump"/>
          </p:cNvPr>
          <p:cNvSpPr/>
          <p:nvPr/>
        </p:nvSpPr>
        <p:spPr>
          <a:xfrm>
            <a:off x="481833" y="4483005"/>
            <a:ext cx="2663150" cy="1066800"/>
          </a:xfrm>
          <a:custGeom>
            <a:avLst/>
            <a:gdLst>
              <a:gd name="connsiteX0" fmla="*/ 0 w 2313457"/>
              <a:gd name="connsiteY0" fmla="*/ 0 h 683599"/>
              <a:gd name="connsiteX1" fmla="*/ 2313457 w 2313457"/>
              <a:gd name="connsiteY1" fmla="*/ 0 h 683599"/>
              <a:gd name="connsiteX2" fmla="*/ 2313457 w 2313457"/>
              <a:gd name="connsiteY2" fmla="*/ 683599 h 683599"/>
              <a:gd name="connsiteX3" fmla="*/ 0 w 2313457"/>
              <a:gd name="connsiteY3" fmla="*/ 683599 h 683599"/>
              <a:gd name="connsiteX4" fmla="*/ 0 w 2313457"/>
              <a:gd name="connsiteY4" fmla="*/ 0 h 683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3457" h="683599">
                <a:moveTo>
                  <a:pt x="0" y="0"/>
                </a:moveTo>
                <a:lnTo>
                  <a:pt x="2313457" y="0"/>
                </a:lnTo>
                <a:lnTo>
                  <a:pt x="2313457" y="683599"/>
                </a:lnTo>
                <a:lnTo>
                  <a:pt x="0" y="683599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700" tIns="12700" rIns="12700" bIns="169024" numCol="1" spcCol="1270" anchor="ctr" anchorCtr="0">
            <a:noAutofit/>
          </a:bodyPr>
          <a:lstStyle/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 kern="1200" dirty="0" smtClean="0"/>
              <a:t>Staff</a:t>
            </a:r>
          </a:p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600" dirty="0" smtClean="0"/>
              <a:t>(see slide #5 and #6 </a:t>
            </a:r>
            <a:br>
              <a:rPr lang="en-US" sz="1600" dirty="0" smtClean="0"/>
            </a:br>
            <a:r>
              <a:rPr lang="en-US" sz="1600" dirty="0" smtClean="0"/>
              <a:t>for detail)</a:t>
            </a:r>
            <a:endParaRPr lang="en-US" sz="1600" kern="1200" dirty="0"/>
          </a:p>
        </p:txBody>
      </p:sp>
      <p:sp>
        <p:nvSpPr>
          <p:cNvPr id="47" name="Slide Number Placeholder 4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Slide </a:t>
            </a:r>
            <a:fld id="{040361C3-6655-486F-A70D-738A451CEA87}" type="slidenum">
              <a:rPr lang="en-US" smtClean="0"/>
              <a:pPr/>
              <a:t>1</a:t>
            </a:fld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Last update: </a:t>
            </a:r>
            <a:fld id="{9DDDE433-9A4E-4820-A4A1-91E593294B0E}" type="datetime1">
              <a:rPr lang="en-US"/>
              <a:pPr/>
              <a:t>4/30/2024</a:t>
            </a:fld>
            <a:endParaRPr lang="en-US" dirty="0"/>
          </a:p>
        </p:txBody>
      </p:sp>
      <p:sp>
        <p:nvSpPr>
          <p:cNvPr id="30" name="Freeform 29"/>
          <p:cNvSpPr/>
          <p:nvPr/>
        </p:nvSpPr>
        <p:spPr>
          <a:xfrm>
            <a:off x="5763743" y="2789567"/>
            <a:ext cx="2663150" cy="888811"/>
          </a:xfrm>
          <a:custGeom>
            <a:avLst/>
            <a:gdLst>
              <a:gd name="connsiteX0" fmla="*/ 0 w 3725870"/>
              <a:gd name="connsiteY0" fmla="*/ 0 h 802529"/>
              <a:gd name="connsiteX1" fmla="*/ 3725870 w 3725870"/>
              <a:gd name="connsiteY1" fmla="*/ 0 h 802529"/>
              <a:gd name="connsiteX2" fmla="*/ 3725870 w 3725870"/>
              <a:gd name="connsiteY2" fmla="*/ 802529 h 802529"/>
              <a:gd name="connsiteX3" fmla="*/ 0 w 3725870"/>
              <a:gd name="connsiteY3" fmla="*/ 802529 h 802529"/>
              <a:gd name="connsiteX4" fmla="*/ 0 w 3725870"/>
              <a:gd name="connsiteY4" fmla="*/ 0 h 8025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25870" h="802529">
                <a:moveTo>
                  <a:pt x="0" y="0"/>
                </a:moveTo>
                <a:lnTo>
                  <a:pt x="3725870" y="0"/>
                </a:lnTo>
                <a:lnTo>
                  <a:pt x="3725870" y="802529"/>
                </a:lnTo>
                <a:lnTo>
                  <a:pt x="0" y="802529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700" tIns="12700" rIns="12700" bIns="169024" numCol="1" spcCol="1270" anchor="ctr" anchorCtr="0">
            <a:noAutofit/>
          </a:bodyPr>
          <a:lstStyle/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 kern="1200" dirty="0" smtClean="0"/>
              <a:t>Operations </a:t>
            </a:r>
          </a:p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600" kern="1200" dirty="0" smtClean="0"/>
              <a:t>(see slide #3 for detail)</a:t>
            </a:r>
            <a:endParaRPr lang="en-US" sz="1600" kern="1200" dirty="0"/>
          </a:p>
        </p:txBody>
      </p:sp>
      <p:cxnSp>
        <p:nvCxnSpPr>
          <p:cNvPr id="21" name="Straight Connector 20"/>
          <p:cNvCxnSpPr/>
          <p:nvPr/>
        </p:nvCxnSpPr>
        <p:spPr>
          <a:xfrm>
            <a:off x="4648200" y="3200400"/>
            <a:ext cx="1115543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>
            <a:stCxn id="27" idx="3"/>
          </p:cNvCxnSpPr>
          <p:nvPr/>
        </p:nvCxnSpPr>
        <p:spPr>
          <a:xfrm flipV="1">
            <a:off x="2715743" y="3200400"/>
            <a:ext cx="1932457" cy="25345"/>
          </a:xfrm>
          <a:prstGeom prst="line">
            <a:avLst/>
          </a:prstGeom>
          <a:ln w="254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>
            <a:off x="3104187" y="5016405"/>
            <a:ext cx="1557741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636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8600" y="228600"/>
            <a:ext cx="86868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Lutheran Church of the Resurrection</a:t>
            </a:r>
            <a:endParaRPr lang="en-US" b="1" dirty="0" smtClean="0"/>
          </a:p>
          <a:p>
            <a:pPr algn="ctr"/>
            <a:r>
              <a:rPr lang="en-US" dirty="0" smtClean="0"/>
              <a:t>Organization Chart – </a:t>
            </a:r>
            <a:r>
              <a:rPr lang="en-US" b="1" dirty="0" smtClean="0"/>
              <a:t>COUNCIL</a:t>
            </a:r>
            <a:endParaRPr lang="en-US" b="1" dirty="0"/>
          </a:p>
        </p:txBody>
      </p:sp>
      <p:sp>
        <p:nvSpPr>
          <p:cNvPr id="4" name="TextBox 3"/>
          <p:cNvSpPr txBox="1"/>
          <p:nvPr/>
        </p:nvSpPr>
        <p:spPr>
          <a:xfrm>
            <a:off x="5562600" y="1752600"/>
            <a:ext cx="3352800" cy="4161139"/>
          </a:xfrm>
          <a:prstGeom prst="rect">
            <a:avLst/>
          </a:prstGeom>
          <a:noFill/>
          <a:ln w="25400">
            <a:solidFill>
              <a:schemeClr val="accent1">
                <a:hueOff val="0"/>
                <a:satOff val="0"/>
                <a:lumOff val="0"/>
              </a:schemeClr>
            </a:solidFill>
          </a:ln>
        </p:spPr>
        <p:txBody>
          <a:bodyPr wrap="square" rtlCol="0">
            <a:spAutoFit/>
          </a:bodyPr>
          <a:lstStyle/>
          <a:p>
            <a:pPr lvl="0" defTabSz="6223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1400" dirty="0"/>
              <a:t>Additional Council consists of:</a:t>
            </a:r>
          </a:p>
          <a:p>
            <a:pPr marL="342900" lvl="0" indent="-342900" defTabSz="6223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AutoNum type="arabicParenR"/>
            </a:pPr>
            <a:r>
              <a:rPr lang="en-US" sz="1400" dirty="0"/>
              <a:t>Chair from each Strategic Committees and Worship Committee chair  </a:t>
            </a:r>
          </a:p>
          <a:p>
            <a:pPr marL="342900" lvl="0" indent="-342900" defTabSz="6223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AutoNum type="arabicParenR"/>
            </a:pPr>
            <a:r>
              <a:rPr lang="en-US" sz="1400" dirty="0"/>
              <a:t>Lead Pastor is a non-voting member of Council.</a:t>
            </a:r>
          </a:p>
          <a:p>
            <a:pPr marL="342900" lvl="0" indent="-342900" defTabSz="6223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AutoNum type="arabicParenR"/>
            </a:pPr>
            <a:r>
              <a:rPr lang="en-US" sz="1400" dirty="0"/>
              <a:t>There may also be (but not required) 2 additional “at-large” members on Council.  They are generally influencers from the congregation. </a:t>
            </a:r>
            <a:endParaRPr lang="en-US" sz="1400" dirty="0" smtClean="0"/>
          </a:p>
          <a:p>
            <a:pPr lvl="0" defTabSz="6223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1400" dirty="0" smtClean="0"/>
              <a:t>Responsible for communication of committee relevant information to full Council.</a:t>
            </a:r>
            <a:endParaRPr lang="en-US" sz="1400" dirty="0"/>
          </a:p>
          <a:p>
            <a:pPr lvl="0" defTabSz="622300">
              <a:lnSpc>
                <a:spcPct val="90000"/>
              </a:lnSpc>
              <a:spcBef>
                <a:spcPct val="0"/>
              </a:spcBef>
            </a:pPr>
            <a:r>
              <a:rPr lang="en-US" sz="1400" dirty="0" smtClean="0"/>
              <a:t>With Executive Council:  </a:t>
            </a:r>
          </a:p>
          <a:p>
            <a:pPr lvl="0" defTabSz="622300">
              <a:lnSpc>
                <a:spcPct val="90000"/>
              </a:lnSpc>
              <a:spcBef>
                <a:spcPct val="0"/>
              </a:spcBef>
            </a:pPr>
            <a:r>
              <a:rPr lang="en-US" sz="1400" dirty="0"/>
              <a:t> </a:t>
            </a:r>
            <a:r>
              <a:rPr lang="en-US" sz="1400" dirty="0" smtClean="0"/>
              <a:t>    *  </a:t>
            </a:r>
            <a:r>
              <a:rPr lang="en-US" sz="1400" dirty="0"/>
              <a:t>S</a:t>
            </a:r>
            <a:r>
              <a:rPr lang="en-US" sz="1400" dirty="0" smtClean="0"/>
              <a:t>et church mission and strategic   </a:t>
            </a:r>
          </a:p>
          <a:p>
            <a:pPr lvl="0" defTabSz="622300">
              <a:lnSpc>
                <a:spcPct val="90000"/>
              </a:lnSpc>
              <a:spcBef>
                <a:spcPct val="0"/>
              </a:spcBef>
            </a:pPr>
            <a:r>
              <a:rPr lang="en-US" sz="1400" dirty="0"/>
              <a:t> </a:t>
            </a:r>
            <a:r>
              <a:rPr lang="en-US" sz="1400" dirty="0" smtClean="0"/>
              <a:t>         priorities</a:t>
            </a:r>
          </a:p>
          <a:p>
            <a:pPr lvl="0" defTabSz="622300">
              <a:lnSpc>
                <a:spcPct val="90000"/>
              </a:lnSpc>
              <a:spcBef>
                <a:spcPct val="0"/>
              </a:spcBef>
            </a:pPr>
            <a:r>
              <a:rPr lang="en-US" sz="1400" dirty="0"/>
              <a:t> </a:t>
            </a:r>
            <a:r>
              <a:rPr lang="en-US" sz="1400" dirty="0" smtClean="0"/>
              <a:t>    *  Champion strategies of church</a:t>
            </a:r>
          </a:p>
          <a:p>
            <a:pPr lvl="0" defTabSz="622300">
              <a:lnSpc>
                <a:spcPct val="90000"/>
              </a:lnSpc>
              <a:spcBef>
                <a:spcPct val="0"/>
              </a:spcBef>
            </a:pPr>
            <a:r>
              <a:rPr lang="en-US" sz="1400" dirty="0"/>
              <a:t> </a:t>
            </a:r>
            <a:r>
              <a:rPr lang="en-US" sz="1400" dirty="0" smtClean="0"/>
              <a:t>    *  Set objectives for strategic committees </a:t>
            </a:r>
          </a:p>
          <a:p>
            <a:pPr lvl="0" defTabSz="622300">
              <a:lnSpc>
                <a:spcPct val="90000"/>
              </a:lnSpc>
              <a:spcBef>
                <a:spcPct val="0"/>
              </a:spcBef>
            </a:pPr>
            <a:r>
              <a:rPr lang="en-US" sz="1400" dirty="0"/>
              <a:t> </a:t>
            </a:r>
            <a:r>
              <a:rPr lang="en-US" sz="1400" dirty="0" smtClean="0"/>
              <a:t>        ensuring alignment with the church </a:t>
            </a:r>
          </a:p>
          <a:p>
            <a:pPr lvl="0" defTabSz="6223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1400" dirty="0"/>
              <a:t> </a:t>
            </a:r>
            <a:r>
              <a:rPr lang="en-US" sz="1400" dirty="0" smtClean="0"/>
              <a:t>        mission</a:t>
            </a: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Slide </a:t>
            </a:r>
            <a:fld id="{040361C3-6655-486F-A70D-738A451CEA87}" type="slidenum">
              <a:rPr lang="en-US" smtClean="0"/>
              <a:pPr/>
              <a:t>2</a:t>
            </a:fld>
            <a:endParaRPr lang="en-US" dirty="0" smtClean="0"/>
          </a:p>
          <a:p>
            <a:r>
              <a:rPr lang="en-US" dirty="0" smtClean="0"/>
              <a:t>Last update:  </a:t>
            </a:r>
            <a:fld id="{02696281-A602-4136-B914-CC07702F2401}" type="datetime1">
              <a:rPr lang="en-US"/>
              <a:pPr/>
              <a:t>4/30/2024</a:t>
            </a:fld>
            <a:endParaRPr lang="en-US" dirty="0"/>
          </a:p>
          <a:p>
            <a:endParaRPr lang="en-US" dirty="0"/>
          </a:p>
        </p:txBody>
      </p:sp>
      <p:sp>
        <p:nvSpPr>
          <p:cNvPr id="60" name="Rectangle 59"/>
          <p:cNvSpPr/>
          <p:nvPr/>
        </p:nvSpPr>
        <p:spPr>
          <a:xfrm>
            <a:off x="5562600" y="1066800"/>
            <a:ext cx="3352800" cy="683770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2000" b="1" dirty="0" smtClean="0"/>
              <a:t>Additional Council Members</a:t>
            </a:r>
            <a:endParaRPr lang="en-US" sz="2000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304800" y="1750570"/>
            <a:ext cx="5029200" cy="4625882"/>
          </a:xfrm>
          <a:prstGeom prst="rect">
            <a:avLst/>
          </a:prstGeom>
          <a:noFill/>
          <a:ln w="25400">
            <a:solidFill>
              <a:schemeClr val="accent1">
                <a:hueOff val="0"/>
                <a:satOff val="0"/>
                <a:lumOff val="0"/>
              </a:schemeClr>
            </a:solidFill>
          </a:ln>
        </p:spPr>
        <p:txBody>
          <a:bodyPr wrap="square" rtlCol="0">
            <a:spAutoFit/>
          </a:bodyPr>
          <a:lstStyle/>
          <a:p>
            <a:pPr defTabSz="6223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1400" b="1" dirty="0"/>
              <a:t>Lead and execute Culture Strategic Priority (#1)</a:t>
            </a:r>
          </a:p>
          <a:p>
            <a:pPr lvl="0" defTabSz="6223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1400" dirty="0" smtClean="0"/>
              <a:t>Executive Council is a sub committee of Council</a:t>
            </a:r>
          </a:p>
          <a:p>
            <a:pPr lvl="0" defTabSz="6223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1400" dirty="0" smtClean="0"/>
              <a:t>With full Council, set church mission and strategic priorities</a:t>
            </a:r>
          </a:p>
          <a:p>
            <a:pPr lvl="0" defTabSz="6223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1400" dirty="0" smtClean="0"/>
              <a:t>Align objectives for staff and committees</a:t>
            </a:r>
          </a:p>
          <a:p>
            <a:pPr defTabSz="6223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1400" dirty="0"/>
              <a:t>Recruit nominees for open </a:t>
            </a:r>
            <a:r>
              <a:rPr lang="en-US" sz="1400" dirty="0" smtClean="0"/>
              <a:t>Council positions</a:t>
            </a:r>
          </a:p>
          <a:p>
            <a:pPr defTabSz="6223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1400" dirty="0" smtClean="0"/>
              <a:t>Overall responsible for staff compensation, working with staff </a:t>
            </a:r>
            <a:r>
              <a:rPr lang="en-US" sz="1400" dirty="0"/>
              <a:t>s</a:t>
            </a:r>
            <a:r>
              <a:rPr lang="en-US" sz="1400" dirty="0" smtClean="0"/>
              <a:t>upport and finance committees</a:t>
            </a:r>
            <a:endParaRPr lang="en-US" sz="1400" dirty="0"/>
          </a:p>
          <a:p>
            <a:pPr lvl="0" defTabSz="622300">
              <a:lnSpc>
                <a:spcPct val="90000"/>
              </a:lnSpc>
              <a:spcBef>
                <a:spcPct val="0"/>
              </a:spcBef>
            </a:pPr>
            <a:r>
              <a:rPr lang="en-US" sz="1400" dirty="0" smtClean="0"/>
              <a:t>Executive Council consists of 4 officer positions:</a:t>
            </a:r>
          </a:p>
          <a:p>
            <a:pPr lvl="0" defTabSz="622300">
              <a:lnSpc>
                <a:spcPct val="90000"/>
              </a:lnSpc>
              <a:spcBef>
                <a:spcPct val="0"/>
              </a:spcBef>
            </a:pPr>
            <a:r>
              <a:rPr lang="en-US" sz="1400" dirty="0" smtClean="0"/>
              <a:t>1)  President:  </a:t>
            </a:r>
          </a:p>
          <a:p>
            <a:pPr lvl="0" defTabSz="622300">
              <a:lnSpc>
                <a:spcPct val="90000"/>
              </a:lnSpc>
              <a:spcBef>
                <a:spcPct val="0"/>
              </a:spcBef>
            </a:pPr>
            <a:r>
              <a:rPr lang="en-US" sz="1400" dirty="0" smtClean="0"/>
              <a:t>     *  Lead Council</a:t>
            </a:r>
          </a:p>
          <a:p>
            <a:pPr lvl="0" defTabSz="622300">
              <a:lnSpc>
                <a:spcPct val="90000"/>
              </a:lnSpc>
              <a:spcBef>
                <a:spcPct val="0"/>
              </a:spcBef>
            </a:pPr>
            <a:r>
              <a:rPr lang="en-US" sz="1400" dirty="0"/>
              <a:t> </a:t>
            </a:r>
            <a:r>
              <a:rPr lang="en-US" sz="1400" dirty="0" smtClean="0"/>
              <a:t>    *  Ensure constitution and bi-laws are current and followed</a:t>
            </a:r>
          </a:p>
          <a:p>
            <a:pPr lvl="0" defTabSz="622300">
              <a:lnSpc>
                <a:spcPct val="90000"/>
              </a:lnSpc>
              <a:spcBef>
                <a:spcPct val="0"/>
              </a:spcBef>
            </a:pPr>
            <a:r>
              <a:rPr lang="en-US" sz="1400" dirty="0"/>
              <a:t> </a:t>
            </a:r>
            <a:r>
              <a:rPr lang="en-US" sz="1400" dirty="0" smtClean="0"/>
              <a:t>    *  Champion strategic priorities of church</a:t>
            </a:r>
          </a:p>
          <a:p>
            <a:pPr lvl="0" defTabSz="622300">
              <a:lnSpc>
                <a:spcPct val="90000"/>
              </a:lnSpc>
              <a:spcBef>
                <a:spcPct val="0"/>
              </a:spcBef>
            </a:pPr>
            <a:r>
              <a:rPr lang="en-US" sz="1400" dirty="0" smtClean="0"/>
              <a:t>2)  Vice President:    </a:t>
            </a:r>
          </a:p>
          <a:p>
            <a:pPr lvl="0" defTabSz="622300">
              <a:lnSpc>
                <a:spcPct val="90000"/>
              </a:lnSpc>
              <a:spcBef>
                <a:spcPct val="0"/>
              </a:spcBef>
            </a:pPr>
            <a:r>
              <a:rPr lang="en-US" sz="1400" dirty="0"/>
              <a:t> </a:t>
            </a:r>
            <a:r>
              <a:rPr lang="en-US" sz="1400" dirty="0" smtClean="0"/>
              <a:t>    * </a:t>
            </a:r>
            <a:r>
              <a:rPr lang="en-US" sz="1400" dirty="0"/>
              <a:t>A</a:t>
            </a:r>
            <a:r>
              <a:rPr lang="en-US" sz="1400" dirty="0" smtClean="0"/>
              <a:t>ssist President in duties as needed and assumes   </a:t>
            </a:r>
          </a:p>
          <a:p>
            <a:pPr lvl="0" defTabSz="622300">
              <a:lnSpc>
                <a:spcPct val="90000"/>
              </a:lnSpc>
              <a:spcBef>
                <a:spcPct val="0"/>
              </a:spcBef>
            </a:pPr>
            <a:r>
              <a:rPr lang="en-US" sz="1400" dirty="0"/>
              <a:t> </a:t>
            </a:r>
            <a:r>
              <a:rPr lang="en-US" sz="1400" dirty="0" smtClean="0"/>
              <a:t>       President role if vacated prior to term end </a:t>
            </a:r>
          </a:p>
          <a:p>
            <a:pPr lvl="0" defTabSz="622300">
              <a:lnSpc>
                <a:spcPct val="90000"/>
              </a:lnSpc>
              <a:spcBef>
                <a:spcPct val="0"/>
              </a:spcBef>
            </a:pPr>
            <a:r>
              <a:rPr lang="en-US" sz="1400" dirty="0"/>
              <a:t> </a:t>
            </a:r>
            <a:r>
              <a:rPr lang="en-US" sz="1400" dirty="0" smtClean="0"/>
              <a:t>    * Establish, lead and execute stewardship and capital campaigns </a:t>
            </a:r>
          </a:p>
          <a:p>
            <a:pPr lvl="0" defTabSz="622300">
              <a:lnSpc>
                <a:spcPct val="90000"/>
              </a:lnSpc>
              <a:spcBef>
                <a:spcPct val="0"/>
              </a:spcBef>
            </a:pPr>
            <a:r>
              <a:rPr lang="en-US" sz="1400" dirty="0" smtClean="0"/>
              <a:t>3)  Treasurer:  (often the Finance Chair)  </a:t>
            </a:r>
          </a:p>
          <a:p>
            <a:pPr lvl="0" defTabSz="622300">
              <a:lnSpc>
                <a:spcPct val="90000"/>
              </a:lnSpc>
              <a:spcBef>
                <a:spcPct val="0"/>
              </a:spcBef>
            </a:pPr>
            <a:r>
              <a:rPr lang="en-US" sz="1400" dirty="0" smtClean="0"/>
              <a:t>      * Oversight of Payroll, Taxes, Monthly financial and reporting, </a:t>
            </a:r>
          </a:p>
          <a:p>
            <a:pPr lvl="0" defTabSz="622300">
              <a:lnSpc>
                <a:spcPct val="90000"/>
              </a:lnSpc>
              <a:spcBef>
                <a:spcPct val="0"/>
              </a:spcBef>
            </a:pPr>
            <a:r>
              <a:rPr lang="en-US" sz="1400" dirty="0"/>
              <a:t> </a:t>
            </a:r>
            <a:r>
              <a:rPr lang="en-US" sz="1400" dirty="0" smtClean="0"/>
              <a:t>        Bank reconciliations, etc.</a:t>
            </a:r>
          </a:p>
          <a:p>
            <a:pPr lvl="0" defTabSz="622300">
              <a:lnSpc>
                <a:spcPct val="90000"/>
              </a:lnSpc>
              <a:spcBef>
                <a:spcPct val="0"/>
              </a:spcBef>
            </a:pPr>
            <a:r>
              <a:rPr lang="en-US" sz="1400" dirty="0" smtClean="0"/>
              <a:t>4)  Secretary</a:t>
            </a:r>
            <a:br>
              <a:rPr lang="en-US" sz="1400" dirty="0" smtClean="0"/>
            </a:br>
            <a:r>
              <a:rPr lang="en-US" sz="1400" dirty="0" smtClean="0"/>
              <a:t>     * Meeting minutes and order of meeting</a:t>
            </a:r>
          </a:p>
        </p:txBody>
      </p:sp>
      <p:sp>
        <p:nvSpPr>
          <p:cNvPr id="24" name="Rectangle 23"/>
          <p:cNvSpPr/>
          <p:nvPr/>
        </p:nvSpPr>
        <p:spPr>
          <a:xfrm>
            <a:off x="304800" y="1066800"/>
            <a:ext cx="5029200" cy="683770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2000" b="1" dirty="0" smtClean="0"/>
              <a:t>Executive  Council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2561010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8600" y="228600"/>
            <a:ext cx="86868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Lutheran Church of the Resurrection</a:t>
            </a:r>
            <a:endParaRPr lang="en-US" b="1" dirty="0" smtClean="0"/>
          </a:p>
          <a:p>
            <a:pPr algn="ctr"/>
            <a:r>
              <a:rPr lang="en-US" dirty="0" smtClean="0"/>
              <a:t>Organization Chart – </a:t>
            </a:r>
            <a:r>
              <a:rPr lang="en-US" b="1" dirty="0" smtClean="0"/>
              <a:t>Operations</a:t>
            </a:r>
            <a:endParaRPr lang="en-US" b="1" dirty="0"/>
          </a:p>
        </p:txBody>
      </p:sp>
      <p:sp>
        <p:nvSpPr>
          <p:cNvPr id="4" name="TextBox 3"/>
          <p:cNvSpPr txBox="1"/>
          <p:nvPr/>
        </p:nvSpPr>
        <p:spPr>
          <a:xfrm>
            <a:off x="381000" y="1667164"/>
            <a:ext cx="3429000" cy="3964162"/>
          </a:xfrm>
          <a:prstGeom prst="rect">
            <a:avLst/>
          </a:prstGeom>
          <a:noFill/>
          <a:ln w="25400">
            <a:solidFill>
              <a:schemeClr val="accent1">
                <a:hueOff val="0"/>
                <a:satOff val="0"/>
                <a:lumOff val="0"/>
              </a:schemeClr>
            </a:solidFill>
          </a:ln>
        </p:spPr>
        <p:txBody>
          <a:bodyPr wrap="square" rtlCol="0">
            <a:spAutoFit/>
          </a:bodyPr>
          <a:lstStyle/>
          <a:p>
            <a:pPr lvl="0" defTabSz="6223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1400" dirty="0" smtClean="0"/>
              <a:t>Oversight of financial statement accuracy</a:t>
            </a:r>
          </a:p>
          <a:p>
            <a:pPr lvl="0" defTabSz="6223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1400" dirty="0" smtClean="0"/>
              <a:t>Advise on financial issues (income, expenditures, and appropriate use of all funds)</a:t>
            </a:r>
          </a:p>
          <a:p>
            <a:pPr lvl="0" defTabSz="6223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1400" dirty="0" smtClean="0"/>
              <a:t>Provide direction to the financial staff</a:t>
            </a:r>
          </a:p>
          <a:p>
            <a:pPr lvl="0" defTabSz="6223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1400" dirty="0" smtClean="0"/>
              <a:t>Oversight of counting and recording of income</a:t>
            </a:r>
          </a:p>
          <a:p>
            <a:pPr lvl="0" defTabSz="6223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1400" dirty="0" smtClean="0"/>
              <a:t>Prepare budgets </a:t>
            </a:r>
          </a:p>
          <a:p>
            <a:pPr lvl="0" defTabSz="6223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1400" dirty="0" smtClean="0"/>
              <a:t>Finance chair manages pledge estimates</a:t>
            </a:r>
          </a:p>
          <a:p>
            <a:pPr lvl="0" defTabSz="6223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1400" dirty="0" smtClean="0"/>
              <a:t>Working with Staff Support Committee and Executive Council, provide </a:t>
            </a:r>
            <a:r>
              <a:rPr lang="en-US" sz="1400" dirty="0"/>
              <a:t>c</a:t>
            </a:r>
            <a:r>
              <a:rPr lang="en-US" sz="1400" dirty="0" smtClean="0"/>
              <a:t>ompensation recommendations</a:t>
            </a:r>
            <a:endParaRPr lang="en-US" sz="1400" dirty="0"/>
          </a:p>
          <a:p>
            <a:pPr lvl="0" defTabSz="6223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1400" dirty="0"/>
              <a:t>Manage </a:t>
            </a:r>
            <a:r>
              <a:rPr lang="en-US" sz="1400" dirty="0" smtClean="0"/>
              <a:t>memorials</a:t>
            </a:r>
            <a:endParaRPr lang="en-US" sz="1400" dirty="0"/>
          </a:p>
          <a:p>
            <a:pPr lvl="0" defTabSz="6223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1400" dirty="0"/>
              <a:t>E</a:t>
            </a:r>
            <a:r>
              <a:rPr lang="en-US" sz="1400" dirty="0" smtClean="0"/>
              <a:t>nsure </a:t>
            </a:r>
            <a:r>
              <a:rPr lang="en-US" sz="1400" dirty="0"/>
              <a:t>completion of </a:t>
            </a:r>
            <a:r>
              <a:rPr lang="en-US" sz="1400" dirty="0" smtClean="0"/>
              <a:t>annual </a:t>
            </a:r>
            <a:r>
              <a:rPr lang="en-US" sz="1400" dirty="0"/>
              <a:t>a</a:t>
            </a:r>
            <a:r>
              <a:rPr lang="en-US" sz="1400" dirty="0" smtClean="0"/>
              <a:t>udit</a:t>
            </a:r>
            <a:endParaRPr lang="en-US" sz="1400" dirty="0"/>
          </a:p>
          <a:p>
            <a:pPr lvl="0" defTabSz="6223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1400" dirty="0" smtClean="0"/>
              <a:t>Update membership roll</a:t>
            </a:r>
          </a:p>
          <a:p>
            <a:pPr lvl="0" defTabSz="6223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1400" dirty="0" smtClean="0"/>
              <a:t>Establish financial policies and best practices</a:t>
            </a:r>
            <a:endParaRPr lang="en-US" sz="1400" dirty="0"/>
          </a:p>
        </p:txBody>
      </p:sp>
      <p:sp>
        <p:nvSpPr>
          <p:cNvPr id="44" name="TextBox 43"/>
          <p:cNvSpPr txBox="1"/>
          <p:nvPr/>
        </p:nvSpPr>
        <p:spPr>
          <a:xfrm>
            <a:off x="3962401" y="1674370"/>
            <a:ext cx="2438399" cy="5093702"/>
          </a:xfrm>
          <a:prstGeom prst="rect">
            <a:avLst/>
          </a:prstGeom>
          <a:noFill/>
          <a:ln w="25400">
            <a:solidFill>
              <a:schemeClr val="accent1">
                <a:hueOff val="0"/>
                <a:satOff val="0"/>
                <a:lumOff val="0"/>
              </a:schemeClr>
            </a:solidFill>
          </a:ln>
        </p:spPr>
        <p:txBody>
          <a:bodyPr wrap="square" rtlCol="0">
            <a:spAutoFit/>
          </a:bodyPr>
          <a:lstStyle/>
          <a:p>
            <a:pPr lvl="0">
              <a:spcAft>
                <a:spcPts val="600"/>
              </a:spcAft>
            </a:pPr>
            <a:r>
              <a:rPr lang="en-US" sz="1400" dirty="0" smtClean="0"/>
              <a:t>Provide HR support of all staff including pastor(s)</a:t>
            </a:r>
          </a:p>
          <a:p>
            <a:pPr lvl="0">
              <a:spcAft>
                <a:spcPts val="600"/>
              </a:spcAft>
            </a:pPr>
            <a:r>
              <a:rPr lang="en-US" sz="1400" dirty="0" smtClean="0"/>
              <a:t>Appropriately address staff issues and concerns</a:t>
            </a:r>
          </a:p>
          <a:p>
            <a:pPr lvl="0">
              <a:spcAft>
                <a:spcPts val="600"/>
              </a:spcAft>
            </a:pPr>
            <a:r>
              <a:rPr lang="en-US" sz="1400" dirty="0" smtClean="0"/>
              <a:t>Job descriptions</a:t>
            </a:r>
          </a:p>
          <a:p>
            <a:pPr lvl="0">
              <a:spcAft>
                <a:spcPts val="600"/>
              </a:spcAft>
            </a:pPr>
            <a:r>
              <a:rPr lang="en-US" sz="1400" dirty="0" smtClean="0"/>
              <a:t>Establish Interview process and assist with interviews</a:t>
            </a:r>
          </a:p>
          <a:p>
            <a:pPr lvl="0">
              <a:spcAft>
                <a:spcPts val="600"/>
              </a:spcAft>
            </a:pPr>
            <a:r>
              <a:rPr lang="en-US" sz="1400" dirty="0" smtClean="0"/>
              <a:t>Identify professional gaps and provide staff development opportunities</a:t>
            </a:r>
          </a:p>
          <a:p>
            <a:pPr lvl="0">
              <a:spcAft>
                <a:spcPts val="600"/>
              </a:spcAft>
            </a:pPr>
            <a:r>
              <a:rPr lang="en-US" sz="1400" dirty="0" smtClean="0"/>
              <a:t>Provide recommendations to Executive Council on open positions</a:t>
            </a:r>
          </a:p>
          <a:p>
            <a:pPr lvl="0">
              <a:spcAft>
                <a:spcPts val="600"/>
              </a:spcAft>
            </a:pPr>
            <a:r>
              <a:rPr lang="en-US" sz="1400" dirty="0" smtClean="0"/>
              <a:t>Establish performance review process and assist with </a:t>
            </a:r>
            <a:r>
              <a:rPr lang="en-US" sz="1400" dirty="0" smtClean="0"/>
              <a:t>performance reviews</a:t>
            </a:r>
            <a:endParaRPr lang="en-US" sz="1400" dirty="0" smtClean="0"/>
          </a:p>
          <a:p>
            <a:pPr lvl="0">
              <a:spcAft>
                <a:spcPts val="600"/>
              </a:spcAft>
            </a:pPr>
            <a:r>
              <a:rPr lang="en-US" sz="1400" dirty="0" smtClean="0"/>
              <a:t>Recommend staff recognition</a:t>
            </a:r>
          </a:p>
          <a:p>
            <a:pPr lvl="0">
              <a:spcAft>
                <a:spcPts val="600"/>
              </a:spcAft>
            </a:pPr>
            <a:r>
              <a:rPr lang="en-US" sz="1400" dirty="0" smtClean="0"/>
              <a:t>Establish other HR </a:t>
            </a:r>
            <a:r>
              <a:rPr lang="en-US" sz="1400" dirty="0" smtClean="0"/>
              <a:t>policies</a:t>
            </a:r>
          </a:p>
          <a:p>
            <a:pPr lvl="0">
              <a:spcAft>
                <a:spcPts val="600"/>
              </a:spcAft>
            </a:pPr>
            <a:r>
              <a:rPr lang="en-US" sz="1400" dirty="0" smtClean="0">
                <a:solidFill>
                  <a:srgbClr val="FF0000"/>
                </a:solidFill>
              </a:rPr>
              <a:t>Currently Executive Council is acting in this role</a:t>
            </a:r>
            <a:endParaRPr lang="en-US" sz="1400" dirty="0" smtClean="0">
              <a:solidFill>
                <a:srgbClr val="FF0000"/>
              </a:solidFill>
            </a:endParaRP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>
          <a:xfrm>
            <a:off x="6781800" y="6443698"/>
            <a:ext cx="2133600" cy="365125"/>
          </a:xfrm>
        </p:spPr>
        <p:txBody>
          <a:bodyPr/>
          <a:lstStyle/>
          <a:p>
            <a:r>
              <a:rPr lang="en-US" dirty="0" smtClean="0"/>
              <a:t>Slide </a:t>
            </a:r>
            <a:fld id="{040361C3-6655-486F-A70D-738A451CEA87}" type="slidenum">
              <a:rPr lang="en-US" smtClean="0"/>
              <a:pPr/>
              <a:t>3</a:t>
            </a:fld>
            <a:endParaRPr lang="en-US" dirty="0" smtClean="0"/>
          </a:p>
          <a:p>
            <a:r>
              <a:rPr lang="en-US" dirty="0" smtClean="0"/>
              <a:t>Last update:  </a:t>
            </a:r>
            <a:fld id="{02696281-A602-4136-B914-CC07702F2401}" type="datetime1">
              <a:rPr lang="en-US"/>
              <a:pPr/>
              <a:t>4/30/2024</a:t>
            </a:fld>
            <a:endParaRPr lang="en-US" dirty="0"/>
          </a:p>
          <a:p>
            <a:endParaRPr lang="en-US" dirty="0"/>
          </a:p>
        </p:txBody>
      </p:sp>
      <p:sp>
        <p:nvSpPr>
          <p:cNvPr id="60" name="Rectangle 59"/>
          <p:cNvSpPr/>
          <p:nvPr/>
        </p:nvSpPr>
        <p:spPr>
          <a:xfrm>
            <a:off x="304800" y="999749"/>
            <a:ext cx="3505200" cy="683770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2000" b="1" dirty="0" smtClean="0"/>
              <a:t>Finance</a:t>
            </a:r>
            <a:endParaRPr lang="en-US" sz="2000" b="1" dirty="0"/>
          </a:p>
        </p:txBody>
      </p:sp>
      <p:sp>
        <p:nvSpPr>
          <p:cNvPr id="61" name="Rectangle 60"/>
          <p:cNvSpPr/>
          <p:nvPr/>
        </p:nvSpPr>
        <p:spPr>
          <a:xfrm>
            <a:off x="3962401" y="990600"/>
            <a:ext cx="2449946" cy="683770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2000" b="1" dirty="0" smtClean="0"/>
              <a:t>Staff Support</a:t>
            </a:r>
            <a:endParaRPr lang="en-US" sz="2000" b="1" dirty="0"/>
          </a:p>
        </p:txBody>
      </p:sp>
      <p:cxnSp>
        <p:nvCxnSpPr>
          <p:cNvPr id="7" name="Straight Connector 6"/>
          <p:cNvCxnSpPr>
            <a:stCxn id="4" idx="2"/>
            <a:endCxn id="9" idx="0"/>
          </p:cNvCxnSpPr>
          <p:nvPr/>
        </p:nvCxnSpPr>
        <p:spPr>
          <a:xfrm>
            <a:off x="2095500" y="5631326"/>
            <a:ext cx="1231900" cy="29712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Group 13"/>
          <p:cNvGrpSpPr/>
          <p:nvPr/>
        </p:nvGrpSpPr>
        <p:grpSpPr>
          <a:xfrm>
            <a:off x="2946400" y="5928446"/>
            <a:ext cx="762000" cy="703000"/>
            <a:chOff x="2209800" y="5987845"/>
            <a:chExt cx="762000" cy="703000"/>
          </a:xfrm>
        </p:grpSpPr>
        <p:sp>
          <p:nvSpPr>
            <p:cNvPr id="8" name="Heptagon 7"/>
            <p:cNvSpPr/>
            <p:nvPr/>
          </p:nvSpPr>
          <p:spPr>
            <a:xfrm>
              <a:off x="2209800" y="5997714"/>
              <a:ext cx="762000" cy="687946"/>
            </a:xfrm>
            <a:prstGeom prst="heptagon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2336800" y="5987845"/>
              <a:ext cx="508000" cy="7030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 smtClean="0"/>
                <a:t>1</a:t>
              </a:r>
              <a:endParaRPr lang="en-US" sz="4000" dirty="0"/>
            </a:p>
          </p:txBody>
        </p:sp>
      </p:grpSp>
      <p:sp>
        <p:nvSpPr>
          <p:cNvPr id="15" name="Rectangle 14"/>
          <p:cNvSpPr/>
          <p:nvPr/>
        </p:nvSpPr>
        <p:spPr>
          <a:xfrm>
            <a:off x="6629400" y="990600"/>
            <a:ext cx="2286000" cy="683770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2000" b="1" dirty="0" smtClean="0"/>
              <a:t>Worship</a:t>
            </a:r>
            <a:endParaRPr lang="en-US" sz="20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6629400" y="1676400"/>
            <a:ext cx="2286000" cy="3770263"/>
          </a:xfrm>
          <a:prstGeom prst="rect">
            <a:avLst/>
          </a:prstGeom>
          <a:noFill/>
          <a:ln w="25400">
            <a:solidFill>
              <a:schemeClr val="accent1">
                <a:hueOff val="0"/>
                <a:satOff val="0"/>
                <a:lumOff val="0"/>
              </a:schemeClr>
            </a:solidFill>
          </a:ln>
        </p:spPr>
        <p:txBody>
          <a:bodyPr wrap="square" rtlCol="0">
            <a:spAutoFit/>
          </a:bodyPr>
          <a:lstStyle/>
          <a:p>
            <a:pPr lvl="0">
              <a:spcAft>
                <a:spcPts val="600"/>
              </a:spcAft>
            </a:pPr>
            <a:r>
              <a:rPr lang="en-US" sz="1400" dirty="0" smtClean="0"/>
              <a:t>Work closely with pastors to plan services</a:t>
            </a:r>
          </a:p>
          <a:p>
            <a:pPr lvl="0">
              <a:spcAft>
                <a:spcPts val="600"/>
              </a:spcAft>
            </a:pPr>
            <a:r>
              <a:rPr lang="en-US" sz="1400" dirty="0" smtClean="0"/>
              <a:t>Purchase </a:t>
            </a:r>
            <a:r>
              <a:rPr lang="en-US" sz="1400" dirty="0"/>
              <a:t>and </a:t>
            </a:r>
            <a:r>
              <a:rPr lang="en-US" sz="1400" dirty="0" smtClean="0"/>
              <a:t>prepare all service supplies (communion elements, candles, ashes, palms, etc.)</a:t>
            </a:r>
          </a:p>
          <a:p>
            <a:pPr lvl="0">
              <a:spcAft>
                <a:spcPts val="600"/>
              </a:spcAft>
            </a:pPr>
            <a:r>
              <a:rPr lang="en-US" sz="1400" dirty="0" smtClean="0"/>
              <a:t>Manage church décor (RACY) in </a:t>
            </a:r>
            <a:r>
              <a:rPr lang="en-US" sz="1400" dirty="0"/>
              <a:t>s</a:t>
            </a:r>
            <a:r>
              <a:rPr lang="en-US" sz="1400" dirty="0" smtClean="0"/>
              <a:t>anctuary</a:t>
            </a:r>
          </a:p>
          <a:p>
            <a:pPr lvl="0"/>
            <a:r>
              <a:rPr lang="en-US" sz="1400" dirty="0" smtClean="0"/>
              <a:t>Schedule and train volunteers:  </a:t>
            </a:r>
          </a:p>
          <a:p>
            <a:pPr lvl="0"/>
            <a:r>
              <a:rPr lang="en-US" sz="1400" dirty="0" smtClean="0"/>
              <a:t>* Readers </a:t>
            </a:r>
          </a:p>
          <a:p>
            <a:pPr lvl="0"/>
            <a:r>
              <a:rPr lang="en-US" sz="1400" dirty="0" smtClean="0"/>
              <a:t>* Worship assistants</a:t>
            </a:r>
          </a:p>
          <a:p>
            <a:pPr lvl="0"/>
            <a:r>
              <a:rPr lang="en-US" sz="1400" dirty="0" smtClean="0"/>
              <a:t>* Baptism assistants</a:t>
            </a:r>
          </a:p>
          <a:p>
            <a:pPr lvl="0"/>
            <a:r>
              <a:rPr lang="en-US" sz="1400" dirty="0" smtClean="0"/>
              <a:t>* Ushers</a:t>
            </a:r>
          </a:p>
          <a:p>
            <a:pPr lvl="0"/>
            <a:r>
              <a:rPr lang="en-US" sz="1400" dirty="0" smtClean="0"/>
              <a:t>* Greeters</a:t>
            </a:r>
          </a:p>
          <a:p>
            <a:pPr lvl="0">
              <a:spcAft>
                <a:spcPts val="600"/>
              </a:spcAft>
            </a:pPr>
            <a:r>
              <a:rPr lang="en-US" sz="1400" dirty="0" smtClean="0"/>
              <a:t>* Altar Group</a:t>
            </a:r>
            <a:endParaRPr lang="en-US" sz="1400" dirty="0"/>
          </a:p>
        </p:txBody>
      </p:sp>
      <p:sp>
        <p:nvSpPr>
          <p:cNvPr id="17" name="Rectangle 16"/>
          <p:cNvSpPr/>
          <p:nvPr/>
        </p:nvSpPr>
        <p:spPr>
          <a:xfrm>
            <a:off x="7124272" y="5540253"/>
            <a:ext cx="1574800" cy="796124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2000" b="1" dirty="0" smtClean="0"/>
              <a:t>MET and Call </a:t>
            </a:r>
            <a:r>
              <a:rPr lang="en-US" sz="1600" b="1" dirty="0" smtClean="0"/>
              <a:t>(as needed)</a:t>
            </a:r>
            <a:endParaRPr lang="en-US" sz="160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577850" y="5751601"/>
            <a:ext cx="247015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Church and Financial Secretary (see slide 6) directly reports to Finance Chair for finance and bookkeeping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4239286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8600" y="228600"/>
            <a:ext cx="86868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Lutheran Church of the Resurrection</a:t>
            </a:r>
            <a:endParaRPr lang="en-US" b="1" dirty="0" smtClean="0"/>
          </a:p>
          <a:p>
            <a:pPr algn="ctr"/>
            <a:r>
              <a:rPr lang="en-US" dirty="0" smtClean="0"/>
              <a:t>Organization Chart – </a:t>
            </a:r>
            <a:r>
              <a:rPr lang="en-US" b="1" dirty="0" smtClean="0"/>
              <a:t>STRATEGIC COMMITTEES</a:t>
            </a:r>
            <a:endParaRPr lang="en-US" b="1" dirty="0"/>
          </a:p>
        </p:txBody>
      </p:sp>
      <p:sp>
        <p:nvSpPr>
          <p:cNvPr id="44" name="TextBox 43"/>
          <p:cNvSpPr txBox="1"/>
          <p:nvPr/>
        </p:nvSpPr>
        <p:spPr>
          <a:xfrm>
            <a:off x="228600" y="1731816"/>
            <a:ext cx="1905000" cy="4339650"/>
          </a:xfrm>
          <a:prstGeom prst="rect">
            <a:avLst/>
          </a:prstGeom>
          <a:noFill/>
          <a:ln w="25400">
            <a:solidFill>
              <a:schemeClr val="accent1">
                <a:hueOff val="0"/>
                <a:satOff val="0"/>
                <a:lumOff val="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1400" b="1" dirty="0" smtClean="0"/>
              <a:t>Lead and executes Youth Strategic Priority (#3)</a:t>
            </a:r>
            <a:endParaRPr lang="en-US" sz="1400" b="1" dirty="0"/>
          </a:p>
          <a:p>
            <a:pPr lvl="0">
              <a:spcAft>
                <a:spcPts val="600"/>
              </a:spcAft>
            </a:pPr>
            <a:r>
              <a:rPr lang="en-US" sz="1400" dirty="0" smtClean="0"/>
              <a:t>Support Youth Coordinator with k-18 year programs:</a:t>
            </a:r>
          </a:p>
          <a:p>
            <a:pPr lvl="0"/>
            <a:r>
              <a:rPr lang="en-US" sz="1400" dirty="0" smtClean="0"/>
              <a:t>* First Communion</a:t>
            </a:r>
          </a:p>
          <a:p>
            <a:pPr lvl="0"/>
            <a:r>
              <a:rPr lang="en-US" sz="1400" dirty="0" smtClean="0"/>
              <a:t>* Confirmation </a:t>
            </a:r>
          </a:p>
          <a:p>
            <a:pPr lvl="0"/>
            <a:r>
              <a:rPr lang="en-US" sz="1400" dirty="0" smtClean="0"/>
              <a:t>* Sunday School </a:t>
            </a:r>
          </a:p>
          <a:p>
            <a:pPr lvl="0"/>
            <a:r>
              <a:rPr lang="en-US" sz="1400" dirty="0" smtClean="0"/>
              <a:t>* Youth night</a:t>
            </a:r>
          </a:p>
          <a:p>
            <a:pPr lvl="0"/>
            <a:r>
              <a:rPr lang="en-US" sz="1400" dirty="0" smtClean="0"/>
              <a:t>* Nursery</a:t>
            </a:r>
          </a:p>
          <a:p>
            <a:pPr lvl="0"/>
            <a:r>
              <a:rPr lang="en-US" sz="1400" dirty="0" smtClean="0"/>
              <a:t>* Mission trips</a:t>
            </a:r>
          </a:p>
          <a:p>
            <a:pPr lvl="0"/>
            <a:r>
              <a:rPr lang="en-US" sz="1400" dirty="0" smtClean="0"/>
              <a:t>* Youth </a:t>
            </a:r>
            <a:r>
              <a:rPr lang="en-US" sz="1400" dirty="0"/>
              <a:t>m</a:t>
            </a:r>
            <a:r>
              <a:rPr lang="en-US" sz="1400" dirty="0" smtClean="0"/>
              <a:t>entoring    </a:t>
            </a:r>
          </a:p>
          <a:p>
            <a:pPr lvl="0"/>
            <a:r>
              <a:rPr lang="en-US" sz="1400" dirty="0" smtClean="0"/>
              <a:t>    program</a:t>
            </a:r>
          </a:p>
          <a:p>
            <a:pPr lvl="0"/>
            <a:r>
              <a:rPr lang="en-US" sz="1400" dirty="0" smtClean="0"/>
              <a:t>* Youth gathering </a:t>
            </a:r>
          </a:p>
          <a:p>
            <a:pPr lvl="0"/>
            <a:r>
              <a:rPr lang="en-US" sz="1400" dirty="0" smtClean="0"/>
              <a:t>* Youth fundraising</a:t>
            </a:r>
            <a:endParaRPr lang="en-US" sz="1400" dirty="0"/>
          </a:p>
          <a:p>
            <a:pPr lvl="0"/>
            <a:r>
              <a:rPr lang="en-US" sz="1400" dirty="0" smtClean="0"/>
              <a:t>* Acolytes</a:t>
            </a:r>
          </a:p>
          <a:p>
            <a:pPr lvl="0"/>
            <a:r>
              <a:rPr lang="en-US" sz="1400" dirty="0" smtClean="0"/>
              <a:t>* Neighborhood  </a:t>
            </a:r>
          </a:p>
          <a:p>
            <a:pPr lvl="0">
              <a:spcAft>
                <a:spcPts val="600"/>
              </a:spcAft>
            </a:pPr>
            <a:r>
              <a:rPr lang="en-US" sz="1400" dirty="0"/>
              <a:t> </a:t>
            </a:r>
            <a:r>
              <a:rPr lang="en-US" sz="1400" dirty="0" smtClean="0"/>
              <a:t>  camp</a:t>
            </a:r>
          </a:p>
        </p:txBody>
      </p:sp>
      <p:sp>
        <p:nvSpPr>
          <p:cNvPr id="45" name="Rectangle 44"/>
          <p:cNvSpPr/>
          <p:nvPr/>
        </p:nvSpPr>
        <p:spPr>
          <a:xfrm>
            <a:off x="2334490" y="1066800"/>
            <a:ext cx="2491510" cy="683770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2000" b="1" dirty="0" smtClean="0"/>
              <a:t>Building and Grounds</a:t>
            </a:r>
            <a:endParaRPr lang="en-US" sz="2000" b="1" dirty="0"/>
          </a:p>
        </p:txBody>
      </p:sp>
      <p:sp>
        <p:nvSpPr>
          <p:cNvPr id="46" name="TextBox 45"/>
          <p:cNvSpPr txBox="1"/>
          <p:nvPr/>
        </p:nvSpPr>
        <p:spPr>
          <a:xfrm>
            <a:off x="2362200" y="1731816"/>
            <a:ext cx="2488658" cy="4801314"/>
          </a:xfrm>
          <a:prstGeom prst="rect">
            <a:avLst/>
          </a:prstGeom>
          <a:noFill/>
          <a:ln w="25400">
            <a:solidFill>
              <a:schemeClr val="accent1">
                <a:hueOff val="0"/>
                <a:satOff val="0"/>
                <a:lumOff val="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1400" b="1" dirty="0" smtClean="0">
                <a:solidFill>
                  <a:srgbClr val="FF0000"/>
                </a:solidFill>
              </a:rPr>
              <a:t>Leads and executes </a:t>
            </a:r>
            <a:r>
              <a:rPr lang="en-US" sz="1400" b="1" dirty="0" smtClean="0"/>
              <a:t>Building </a:t>
            </a:r>
            <a:r>
              <a:rPr lang="en-US" sz="1400" b="1" dirty="0"/>
              <a:t>Use Strategic Priority (#2) </a:t>
            </a:r>
            <a:r>
              <a:rPr lang="en-US" sz="1400" b="1" dirty="0" smtClean="0"/>
              <a:t>team</a:t>
            </a:r>
          </a:p>
          <a:p>
            <a:pPr>
              <a:spcAft>
                <a:spcPts val="600"/>
              </a:spcAft>
            </a:pPr>
            <a:r>
              <a:rPr lang="en-US" sz="1400" dirty="0" smtClean="0"/>
              <a:t>Lead custodian is a member of this committee</a:t>
            </a:r>
            <a:endParaRPr lang="en-US" sz="1400" dirty="0"/>
          </a:p>
          <a:p>
            <a:pPr lvl="0">
              <a:spcAft>
                <a:spcPts val="600"/>
              </a:spcAft>
            </a:pPr>
            <a:r>
              <a:rPr lang="en-US" sz="1400" dirty="0" smtClean="0"/>
              <a:t>Oversee maintenance, repairs</a:t>
            </a:r>
            <a:r>
              <a:rPr lang="en-US" sz="1400" dirty="0"/>
              <a:t>, </a:t>
            </a:r>
            <a:r>
              <a:rPr lang="en-US" sz="1400" dirty="0" smtClean="0"/>
              <a:t>purchases, </a:t>
            </a:r>
            <a:r>
              <a:rPr lang="en-US" sz="1400" dirty="0"/>
              <a:t>and disposals of </a:t>
            </a:r>
            <a:r>
              <a:rPr lang="en-US" sz="1400" dirty="0" smtClean="0"/>
              <a:t>assets/property</a:t>
            </a:r>
          </a:p>
          <a:p>
            <a:pPr lvl="0">
              <a:spcAft>
                <a:spcPts val="600"/>
              </a:spcAft>
            </a:pPr>
            <a:r>
              <a:rPr lang="en-US" sz="1400" dirty="0" smtClean="0"/>
              <a:t>Security (including internet)</a:t>
            </a:r>
            <a:endParaRPr lang="en-US" sz="1400" dirty="0"/>
          </a:p>
          <a:p>
            <a:pPr lvl="0">
              <a:spcAft>
                <a:spcPts val="600"/>
              </a:spcAft>
            </a:pPr>
            <a:r>
              <a:rPr lang="en-US" sz="1400" dirty="0" smtClean="0"/>
              <a:t>Insurance and equipment contracts</a:t>
            </a:r>
          </a:p>
          <a:p>
            <a:pPr lvl="0">
              <a:spcAft>
                <a:spcPts val="600"/>
              </a:spcAft>
            </a:pPr>
            <a:r>
              <a:rPr lang="en-US" sz="1400" dirty="0" smtClean="0"/>
              <a:t>3-5 year plan for building upgrade/maintenance</a:t>
            </a:r>
          </a:p>
          <a:p>
            <a:pPr lvl="0">
              <a:spcAft>
                <a:spcPts val="600"/>
              </a:spcAft>
            </a:pPr>
            <a:r>
              <a:rPr lang="en-US" sz="1400" dirty="0" smtClean="0"/>
              <a:t>Church Décor (RACY) – work with Worship Committee if changes are in Sanctuary</a:t>
            </a:r>
          </a:p>
          <a:p>
            <a:pPr lvl="0">
              <a:spcAft>
                <a:spcPts val="600"/>
              </a:spcAft>
            </a:pPr>
            <a:r>
              <a:rPr lang="en-US" sz="1400" dirty="0" smtClean="0"/>
              <a:t>Manage building usage (Library, Green Team, PEO, Quilters, etc.)</a:t>
            </a:r>
          </a:p>
          <a:p>
            <a:pPr lvl="0">
              <a:spcAft>
                <a:spcPts val="600"/>
              </a:spcAft>
            </a:pPr>
            <a:r>
              <a:rPr lang="en-US" sz="1400" dirty="0" smtClean="0"/>
              <a:t>Manage lawn mowing volunteers</a:t>
            </a:r>
          </a:p>
        </p:txBody>
      </p:sp>
      <p:sp>
        <p:nvSpPr>
          <p:cNvPr id="49" name="Rectangle 48"/>
          <p:cNvSpPr/>
          <p:nvPr/>
        </p:nvSpPr>
        <p:spPr>
          <a:xfrm>
            <a:off x="5026890" y="1066800"/>
            <a:ext cx="1935019" cy="683770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2000" b="1" dirty="0" smtClean="0"/>
              <a:t>Community Engagement</a:t>
            </a:r>
            <a:endParaRPr lang="en-US" sz="2000" b="1" dirty="0"/>
          </a:p>
        </p:txBody>
      </p:sp>
      <p:sp>
        <p:nvSpPr>
          <p:cNvPr id="50" name="TextBox 49"/>
          <p:cNvSpPr txBox="1"/>
          <p:nvPr/>
        </p:nvSpPr>
        <p:spPr>
          <a:xfrm>
            <a:off x="5029200" y="1731816"/>
            <a:ext cx="1935019" cy="4770537"/>
          </a:xfrm>
          <a:prstGeom prst="rect">
            <a:avLst/>
          </a:prstGeom>
          <a:noFill/>
          <a:ln w="25400">
            <a:solidFill>
              <a:schemeClr val="accent1">
                <a:hueOff val="0"/>
                <a:satOff val="0"/>
                <a:lumOff val="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1400" b="1" dirty="0"/>
              <a:t>Lead and executes Everyone engaged Strategic Priority (#5)</a:t>
            </a:r>
          </a:p>
          <a:p>
            <a:pPr lvl="0">
              <a:spcAft>
                <a:spcPts val="600"/>
              </a:spcAft>
            </a:pPr>
            <a:r>
              <a:rPr lang="en-US" sz="1400" dirty="0" smtClean="0"/>
              <a:t>Understand community needs </a:t>
            </a:r>
          </a:p>
          <a:p>
            <a:pPr lvl="0"/>
            <a:r>
              <a:rPr lang="en-US" sz="1400" dirty="0" smtClean="0"/>
              <a:t>Develop and execute programs and/or fundraisers to address community needs which currently are:</a:t>
            </a:r>
          </a:p>
          <a:p>
            <a:pPr lvl="0"/>
            <a:r>
              <a:rPr lang="en-US" sz="1400" dirty="0" smtClean="0"/>
              <a:t>* Living Faith meals</a:t>
            </a:r>
          </a:p>
          <a:p>
            <a:pPr lvl="0"/>
            <a:r>
              <a:rPr lang="en-US" sz="1400" dirty="0" smtClean="0"/>
              <a:t>* Lutheran World </a:t>
            </a:r>
          </a:p>
          <a:p>
            <a:pPr lvl="0"/>
            <a:r>
              <a:rPr lang="en-US" sz="1400" dirty="0" smtClean="0"/>
              <a:t>   Relief</a:t>
            </a:r>
          </a:p>
          <a:p>
            <a:pPr lvl="0"/>
            <a:r>
              <a:rPr lang="en-US" sz="1400" dirty="0" smtClean="0"/>
              <a:t>* Hospitality  </a:t>
            </a:r>
          </a:p>
          <a:p>
            <a:pPr lvl="0"/>
            <a:r>
              <a:rPr lang="en-US" sz="1400" dirty="0" smtClean="0"/>
              <a:t>   Center</a:t>
            </a:r>
          </a:p>
          <a:p>
            <a:pPr lvl="0"/>
            <a:r>
              <a:rPr lang="en-US" sz="1400" dirty="0" smtClean="0"/>
              <a:t>* Racine Food </a:t>
            </a:r>
          </a:p>
          <a:p>
            <a:pPr lvl="0"/>
            <a:r>
              <a:rPr lang="en-US" sz="1400" dirty="0" smtClean="0"/>
              <a:t>   Pantries</a:t>
            </a:r>
          </a:p>
          <a:p>
            <a:pPr lvl="0"/>
            <a:r>
              <a:rPr lang="en-US" sz="1400" dirty="0" smtClean="0"/>
              <a:t>* Be a Santa to a </a:t>
            </a:r>
          </a:p>
          <a:p>
            <a:pPr lvl="0"/>
            <a:r>
              <a:rPr lang="en-US" sz="1400" dirty="0" smtClean="0"/>
              <a:t>   Senior</a:t>
            </a:r>
          </a:p>
          <a:p>
            <a:pPr lvl="0"/>
            <a:r>
              <a:rPr lang="en-US" sz="1400" dirty="0" smtClean="0"/>
              <a:t>* Racine Interfaith </a:t>
            </a:r>
          </a:p>
          <a:p>
            <a:pPr lvl="0"/>
            <a:r>
              <a:rPr lang="en-US" sz="1400" dirty="0" smtClean="0"/>
              <a:t>   Coalition</a:t>
            </a:r>
          </a:p>
        </p:txBody>
      </p:sp>
      <p:sp>
        <p:nvSpPr>
          <p:cNvPr id="52" name="Rectangle 51"/>
          <p:cNvSpPr/>
          <p:nvPr/>
        </p:nvSpPr>
        <p:spPr>
          <a:xfrm>
            <a:off x="7162800" y="1066800"/>
            <a:ext cx="1828800" cy="683770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2000" b="1" dirty="0" smtClean="0"/>
              <a:t>Fellowship</a:t>
            </a:r>
            <a:endParaRPr lang="en-US" sz="2000" b="1" dirty="0"/>
          </a:p>
        </p:txBody>
      </p:sp>
      <p:sp>
        <p:nvSpPr>
          <p:cNvPr id="53" name="TextBox 52"/>
          <p:cNvSpPr txBox="1"/>
          <p:nvPr/>
        </p:nvSpPr>
        <p:spPr>
          <a:xfrm>
            <a:off x="7162800" y="1731816"/>
            <a:ext cx="1828800" cy="3693319"/>
          </a:xfrm>
          <a:prstGeom prst="rect">
            <a:avLst/>
          </a:prstGeom>
          <a:noFill/>
          <a:ln w="25400">
            <a:solidFill>
              <a:schemeClr val="accent1">
                <a:hueOff val="0"/>
                <a:satOff val="0"/>
                <a:lumOff val="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1400" b="1" dirty="0"/>
              <a:t>Lead and execute </a:t>
            </a:r>
            <a:r>
              <a:rPr lang="en-US" sz="1400" b="1" dirty="0" smtClean="0"/>
              <a:t>Adult Relationships </a:t>
            </a:r>
            <a:r>
              <a:rPr lang="en-US" sz="1400" b="1" dirty="0"/>
              <a:t>Strategic Priority (#4)</a:t>
            </a:r>
          </a:p>
          <a:p>
            <a:pPr lvl="0">
              <a:spcAft>
                <a:spcPts val="600"/>
              </a:spcAft>
            </a:pPr>
            <a:r>
              <a:rPr lang="en-US" sz="1400" dirty="0" smtClean="0"/>
              <a:t>Organize fellowship events for the church </a:t>
            </a:r>
          </a:p>
          <a:p>
            <a:pPr lvl="0"/>
            <a:r>
              <a:rPr lang="en-US" sz="1400" dirty="0" smtClean="0"/>
              <a:t>* Visiting Angels</a:t>
            </a:r>
          </a:p>
          <a:p>
            <a:pPr lvl="0"/>
            <a:r>
              <a:rPr lang="en-US" sz="1400" dirty="0" smtClean="0"/>
              <a:t>* Adult education  </a:t>
            </a:r>
          </a:p>
          <a:p>
            <a:pPr lvl="0"/>
            <a:r>
              <a:rPr lang="en-US" sz="1400" dirty="0" smtClean="0"/>
              <a:t>   (bible study,  </a:t>
            </a:r>
          </a:p>
          <a:p>
            <a:pPr lvl="0"/>
            <a:r>
              <a:rPr lang="en-US" sz="1400" dirty="0"/>
              <a:t> </a:t>
            </a:r>
            <a:r>
              <a:rPr lang="en-US" sz="1400" dirty="0" smtClean="0"/>
              <a:t>  book club, etc.)</a:t>
            </a:r>
          </a:p>
          <a:p>
            <a:pPr lvl="0"/>
            <a:r>
              <a:rPr lang="en-US" sz="1400" dirty="0" smtClean="0"/>
              <a:t>* Women of </a:t>
            </a:r>
          </a:p>
          <a:p>
            <a:pPr lvl="0"/>
            <a:r>
              <a:rPr lang="en-US" sz="1400" dirty="0" smtClean="0"/>
              <a:t>   Resurrection</a:t>
            </a:r>
          </a:p>
          <a:p>
            <a:pPr lvl="0"/>
            <a:r>
              <a:rPr lang="en-US" sz="1400" dirty="0" smtClean="0"/>
              <a:t>* Prime Timers</a:t>
            </a:r>
          </a:p>
          <a:p>
            <a:pPr lvl="0"/>
            <a:r>
              <a:rPr lang="en-US" sz="1400" dirty="0" smtClean="0"/>
              <a:t>* New worshipers</a:t>
            </a:r>
          </a:p>
          <a:p>
            <a:pPr lvl="0"/>
            <a:r>
              <a:rPr lang="en-US" sz="1400" dirty="0" smtClean="0"/>
              <a:t>   on-boarding</a:t>
            </a:r>
          </a:p>
          <a:p>
            <a:pPr lvl="0"/>
            <a:r>
              <a:rPr lang="en-US" sz="1400" dirty="0" smtClean="0"/>
              <a:t>* Round tables</a:t>
            </a:r>
          </a:p>
          <a:p>
            <a:pPr lvl="0"/>
            <a:r>
              <a:rPr lang="en-US" sz="1400" dirty="0" smtClean="0"/>
              <a:t>* Special events</a:t>
            </a: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Slide </a:t>
            </a:r>
            <a:fld id="{040361C3-6655-486F-A70D-738A451CEA87}" type="slidenum">
              <a:rPr lang="en-US" smtClean="0"/>
              <a:pPr/>
              <a:t>4</a:t>
            </a:fld>
            <a:endParaRPr lang="en-US" dirty="0" smtClean="0"/>
          </a:p>
          <a:p>
            <a:r>
              <a:rPr lang="en-US" dirty="0" smtClean="0"/>
              <a:t>Last update:  </a:t>
            </a:r>
            <a:fld id="{02696281-A602-4136-B914-CC07702F2401}" type="datetime1">
              <a:rPr lang="en-US"/>
              <a:pPr/>
              <a:t>4/30/2024</a:t>
            </a:fld>
            <a:endParaRPr lang="en-US" dirty="0"/>
          </a:p>
          <a:p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228600" y="1066800"/>
            <a:ext cx="1905000" cy="683770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2000" b="1" dirty="0" smtClean="0"/>
              <a:t>Youth Experience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1707384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8600" y="228600"/>
            <a:ext cx="86868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Lutheran Church of the Resurrection</a:t>
            </a:r>
            <a:endParaRPr lang="en-US" b="1" dirty="0" smtClean="0"/>
          </a:p>
          <a:p>
            <a:pPr algn="ctr"/>
            <a:r>
              <a:rPr lang="en-US" dirty="0" smtClean="0"/>
              <a:t>Organization Chart - </a:t>
            </a:r>
            <a:r>
              <a:rPr lang="en-US" b="1" dirty="0" smtClean="0"/>
              <a:t>STAFF</a:t>
            </a:r>
            <a:endParaRPr lang="en-US" b="1" dirty="0"/>
          </a:p>
        </p:txBody>
      </p:sp>
      <p:sp>
        <p:nvSpPr>
          <p:cNvPr id="45" name="Rectangle 44"/>
          <p:cNvSpPr/>
          <p:nvPr/>
        </p:nvSpPr>
        <p:spPr>
          <a:xfrm>
            <a:off x="152400" y="5432847"/>
            <a:ext cx="1592580" cy="958700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2000" b="1" dirty="0" smtClean="0"/>
              <a:t>Director of Traditional Music</a:t>
            </a:r>
            <a:endParaRPr lang="en-US" sz="2000" b="1" dirty="0"/>
          </a:p>
        </p:txBody>
      </p:sp>
      <p:sp>
        <p:nvSpPr>
          <p:cNvPr id="47" name="Rectangle 46"/>
          <p:cNvSpPr/>
          <p:nvPr/>
        </p:nvSpPr>
        <p:spPr>
          <a:xfrm>
            <a:off x="1828800" y="5414342"/>
            <a:ext cx="1723550" cy="977205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2000" b="1" dirty="0" smtClean="0"/>
              <a:t>Director of Contemporary Music</a:t>
            </a:r>
            <a:endParaRPr lang="en-US" sz="2000" b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Slide </a:t>
            </a:r>
            <a:fld id="{040361C3-6655-486F-A70D-738A451CEA87}" type="slidenum">
              <a:rPr lang="en-US" smtClean="0"/>
              <a:pPr/>
              <a:t>5</a:t>
            </a:fld>
            <a:endParaRPr lang="en-US" dirty="0" smtClean="0"/>
          </a:p>
          <a:p>
            <a:r>
              <a:rPr lang="en-US" dirty="0" smtClean="0"/>
              <a:t>Last update:  </a:t>
            </a:r>
            <a:fld id="{02696281-A602-4136-B914-CC07702F2401}" type="datetime1">
              <a:rPr lang="en-US"/>
              <a:pPr/>
              <a:t>4/30/2024</a:t>
            </a:fld>
            <a:endParaRPr lang="en-US" dirty="0"/>
          </a:p>
          <a:p>
            <a:endParaRPr lang="en-US" dirty="0"/>
          </a:p>
        </p:txBody>
      </p:sp>
      <p:sp>
        <p:nvSpPr>
          <p:cNvPr id="26" name="Rectangle 25"/>
          <p:cNvSpPr/>
          <p:nvPr/>
        </p:nvSpPr>
        <p:spPr>
          <a:xfrm>
            <a:off x="4126970" y="4631887"/>
            <a:ext cx="1528639" cy="969817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2000" b="1" dirty="0" smtClean="0"/>
              <a:t>Church &amp; Financial Secretary</a:t>
            </a:r>
            <a:endParaRPr lang="en-US" sz="2000" b="1" dirty="0"/>
          </a:p>
        </p:txBody>
      </p:sp>
      <p:sp>
        <p:nvSpPr>
          <p:cNvPr id="27" name="Rectangle 26"/>
          <p:cNvSpPr/>
          <p:nvPr/>
        </p:nvSpPr>
        <p:spPr>
          <a:xfrm>
            <a:off x="4114800" y="5800522"/>
            <a:ext cx="1528640" cy="969144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2000" b="1" dirty="0" smtClean="0"/>
              <a:t>Custodians</a:t>
            </a:r>
            <a:endParaRPr lang="en-US" sz="2000" b="1" dirty="0"/>
          </a:p>
        </p:txBody>
      </p:sp>
      <p:sp>
        <p:nvSpPr>
          <p:cNvPr id="15" name="Freeform 14"/>
          <p:cNvSpPr/>
          <p:nvPr/>
        </p:nvSpPr>
        <p:spPr>
          <a:xfrm>
            <a:off x="185361" y="1067585"/>
            <a:ext cx="4310439" cy="581893"/>
          </a:xfrm>
          <a:custGeom>
            <a:avLst/>
            <a:gdLst>
              <a:gd name="connsiteX0" fmla="*/ 0 w 2313457"/>
              <a:gd name="connsiteY0" fmla="*/ 0 h 683599"/>
              <a:gd name="connsiteX1" fmla="*/ 2313457 w 2313457"/>
              <a:gd name="connsiteY1" fmla="*/ 0 h 683599"/>
              <a:gd name="connsiteX2" fmla="*/ 2313457 w 2313457"/>
              <a:gd name="connsiteY2" fmla="*/ 683599 h 683599"/>
              <a:gd name="connsiteX3" fmla="*/ 0 w 2313457"/>
              <a:gd name="connsiteY3" fmla="*/ 683599 h 683599"/>
              <a:gd name="connsiteX4" fmla="*/ 0 w 2313457"/>
              <a:gd name="connsiteY4" fmla="*/ 0 h 683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3457" h="683599">
                <a:moveTo>
                  <a:pt x="0" y="0"/>
                </a:moveTo>
                <a:lnTo>
                  <a:pt x="2313457" y="0"/>
                </a:lnTo>
                <a:lnTo>
                  <a:pt x="2313457" y="683599"/>
                </a:lnTo>
                <a:lnTo>
                  <a:pt x="0" y="683599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700" tIns="12700" rIns="12700" bIns="169024" numCol="1" spcCol="1270" anchor="ctr" anchorCtr="0">
            <a:noAutofit/>
          </a:bodyPr>
          <a:lstStyle/>
          <a:p>
            <a:pPr lvl="0" algn="ctr" defTabSz="889000">
              <a:lnSpc>
                <a:spcPct val="200000"/>
              </a:lnSpc>
              <a:spcBef>
                <a:spcPct val="0"/>
              </a:spcBef>
            </a:pPr>
            <a:r>
              <a:rPr lang="en-US" sz="2000" b="1" kern="1200" dirty="0" smtClean="0"/>
              <a:t>Pastor John</a:t>
            </a:r>
            <a:endParaRPr lang="en-US" sz="2000" b="1" kern="1200" dirty="0"/>
          </a:p>
        </p:txBody>
      </p:sp>
      <p:sp>
        <p:nvSpPr>
          <p:cNvPr id="16" name="Freeform 15"/>
          <p:cNvSpPr/>
          <p:nvPr/>
        </p:nvSpPr>
        <p:spPr>
          <a:xfrm>
            <a:off x="228600" y="1637254"/>
            <a:ext cx="4267200" cy="3017584"/>
          </a:xfrm>
          <a:custGeom>
            <a:avLst/>
            <a:gdLst>
              <a:gd name="connsiteX0" fmla="*/ 0 w 2454955"/>
              <a:gd name="connsiteY0" fmla="*/ 0 h 2570479"/>
              <a:gd name="connsiteX1" fmla="*/ 2454955 w 2454955"/>
              <a:gd name="connsiteY1" fmla="*/ 0 h 2570479"/>
              <a:gd name="connsiteX2" fmla="*/ 2454955 w 2454955"/>
              <a:gd name="connsiteY2" fmla="*/ 2570479 h 2570479"/>
              <a:gd name="connsiteX3" fmla="*/ 0 w 2454955"/>
              <a:gd name="connsiteY3" fmla="*/ 2570479 h 2570479"/>
              <a:gd name="connsiteX4" fmla="*/ 0 w 2454955"/>
              <a:gd name="connsiteY4" fmla="*/ 0 h 25704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54955" h="2570479">
                <a:moveTo>
                  <a:pt x="0" y="0"/>
                </a:moveTo>
                <a:lnTo>
                  <a:pt x="2454955" y="0"/>
                </a:lnTo>
                <a:lnTo>
                  <a:pt x="2454955" y="2570479"/>
                </a:lnTo>
                <a:lnTo>
                  <a:pt x="0" y="2570479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7940" tIns="6985" rIns="27940" bIns="6985" numCol="1" spcCol="1270" anchor="t" anchorCtr="0">
            <a:noAutofit/>
          </a:bodyPr>
          <a:lstStyle/>
          <a:p>
            <a:pPr lvl="0" algn="l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kern="1200" dirty="0" smtClean="0">
                <a:solidFill>
                  <a:srgbClr val="FF0000"/>
                </a:solidFill>
              </a:rPr>
              <a:t>Strategic planning</a:t>
            </a:r>
          </a:p>
          <a:p>
            <a:pPr lvl="0" algn="l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dirty="0" smtClean="0">
                <a:solidFill>
                  <a:srgbClr val="FF0000"/>
                </a:solidFill>
              </a:rPr>
              <a:t>Worship Planning</a:t>
            </a:r>
          </a:p>
          <a:p>
            <a:pPr lvl="0" algn="l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kern="1200" dirty="0" smtClean="0">
                <a:solidFill>
                  <a:srgbClr val="FF0000"/>
                </a:solidFill>
              </a:rPr>
              <a:t>Staff Relations</a:t>
            </a:r>
          </a:p>
          <a:p>
            <a:pPr lvl="0" algn="l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dirty="0" smtClean="0">
                <a:solidFill>
                  <a:srgbClr val="FF0000"/>
                </a:solidFill>
              </a:rPr>
              <a:t>Adult Education and small group organizer</a:t>
            </a:r>
          </a:p>
          <a:p>
            <a:pPr lvl="0" algn="l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kern="1200" dirty="0" smtClean="0">
                <a:solidFill>
                  <a:srgbClr val="FF0000"/>
                </a:solidFill>
              </a:rPr>
              <a:t>Community engagement and Media Ministry outreach</a:t>
            </a:r>
          </a:p>
          <a:p>
            <a:pPr lvl="0" algn="l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dirty="0" smtClean="0">
                <a:solidFill>
                  <a:srgbClr val="FF0000"/>
                </a:solidFill>
              </a:rPr>
              <a:t>New Member Onboarding</a:t>
            </a:r>
            <a:endParaRPr lang="en-US" sz="1400" kern="1200" dirty="0" smtClean="0">
              <a:solidFill>
                <a:srgbClr val="FF0000"/>
              </a:solidFill>
            </a:endParaRPr>
          </a:p>
          <a:p>
            <a:pPr lvl="0" algn="l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dirty="0" smtClean="0">
                <a:solidFill>
                  <a:srgbClr val="FF0000"/>
                </a:solidFill>
              </a:rPr>
              <a:t>Shared with 2</a:t>
            </a:r>
            <a:r>
              <a:rPr lang="en-US" sz="1400" baseline="30000" dirty="0" smtClean="0">
                <a:solidFill>
                  <a:srgbClr val="FF0000"/>
                </a:solidFill>
              </a:rPr>
              <a:t>nd</a:t>
            </a:r>
            <a:r>
              <a:rPr lang="en-US" sz="1400" dirty="0" smtClean="0">
                <a:solidFill>
                  <a:srgbClr val="FF0000"/>
                </a:solidFill>
              </a:rPr>
              <a:t> pastor:  </a:t>
            </a:r>
          </a:p>
          <a:p>
            <a:pPr marL="285750" lvl="0" indent="-285750" algn="l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Arial" charset="0"/>
              <a:buChar char="•"/>
            </a:pPr>
            <a:r>
              <a:rPr lang="en-US" sz="1400" dirty="0" smtClean="0">
                <a:solidFill>
                  <a:srgbClr val="FF0000"/>
                </a:solidFill>
              </a:rPr>
              <a:t>Preach and teach the Word of God, conduct worship services, administer the sacraments, and provide pastoral care and leadership</a:t>
            </a:r>
          </a:p>
          <a:p>
            <a:pPr marL="285750" lvl="0" indent="-285750" algn="l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Arial" charset="0"/>
              <a:buChar char="•"/>
            </a:pPr>
            <a:r>
              <a:rPr lang="en-US" sz="1400" dirty="0" smtClean="0">
                <a:solidFill>
                  <a:srgbClr val="FF0000"/>
                </a:solidFill>
              </a:rPr>
              <a:t>Youth &amp; Family:  teach and lead youth</a:t>
            </a:r>
          </a:p>
          <a:p>
            <a:pPr marL="285750" lvl="0" indent="-285750" algn="l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Arial" charset="0"/>
              <a:buChar char="•"/>
            </a:pPr>
            <a:r>
              <a:rPr lang="en-US" sz="1400" dirty="0" smtClean="0">
                <a:solidFill>
                  <a:srgbClr val="FF0000"/>
                </a:solidFill>
              </a:rPr>
              <a:t>Support church mission, strategies, and ministries</a:t>
            </a:r>
          </a:p>
          <a:p>
            <a:pPr lvl="0" algn="l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1400" kern="1200" dirty="0"/>
          </a:p>
        </p:txBody>
      </p:sp>
      <p:grpSp>
        <p:nvGrpSpPr>
          <p:cNvPr id="31" name="Group 30"/>
          <p:cNvGrpSpPr/>
          <p:nvPr/>
        </p:nvGrpSpPr>
        <p:grpSpPr>
          <a:xfrm>
            <a:off x="5942861" y="4970670"/>
            <a:ext cx="762000" cy="703000"/>
            <a:chOff x="2209800" y="5987845"/>
            <a:chExt cx="762000" cy="703000"/>
          </a:xfrm>
        </p:grpSpPr>
        <p:sp>
          <p:nvSpPr>
            <p:cNvPr id="32" name="TextBox 31"/>
            <p:cNvSpPr txBox="1"/>
            <p:nvPr/>
          </p:nvSpPr>
          <p:spPr>
            <a:xfrm>
              <a:off x="2336800" y="5987845"/>
              <a:ext cx="508000" cy="7030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 smtClean="0"/>
                <a:t>1</a:t>
              </a:r>
              <a:endParaRPr lang="en-US" sz="4000" dirty="0"/>
            </a:p>
          </p:txBody>
        </p:sp>
        <p:sp>
          <p:nvSpPr>
            <p:cNvPr id="33" name="Heptagon 32"/>
            <p:cNvSpPr/>
            <p:nvPr/>
          </p:nvSpPr>
          <p:spPr>
            <a:xfrm>
              <a:off x="2209800" y="5997714"/>
              <a:ext cx="762000" cy="687946"/>
            </a:xfrm>
            <a:prstGeom prst="heptagon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cxnSp>
        <p:nvCxnSpPr>
          <p:cNvPr id="8" name="Straight Connector 7"/>
          <p:cNvCxnSpPr>
            <a:stCxn id="45" idx="0"/>
          </p:cNvCxnSpPr>
          <p:nvPr/>
        </p:nvCxnSpPr>
        <p:spPr>
          <a:xfrm flipV="1">
            <a:off x="948690" y="4654838"/>
            <a:ext cx="1413510" cy="778009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>
            <a:stCxn id="47" idx="0"/>
          </p:cNvCxnSpPr>
          <p:nvPr/>
        </p:nvCxnSpPr>
        <p:spPr>
          <a:xfrm flipH="1" flipV="1">
            <a:off x="2340580" y="4654838"/>
            <a:ext cx="349995" cy="759504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stCxn id="27" idx="0"/>
            <a:endCxn id="26" idx="2"/>
          </p:cNvCxnSpPr>
          <p:nvPr/>
        </p:nvCxnSpPr>
        <p:spPr>
          <a:xfrm flipV="1">
            <a:off x="4879120" y="5601704"/>
            <a:ext cx="12170" cy="198818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>
            <a:stCxn id="26" idx="1"/>
          </p:cNvCxnSpPr>
          <p:nvPr/>
        </p:nvCxnSpPr>
        <p:spPr>
          <a:xfrm flipH="1" flipV="1">
            <a:off x="2340580" y="4654838"/>
            <a:ext cx="1786390" cy="461958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stCxn id="26" idx="3"/>
            <a:endCxn id="33" idx="5"/>
          </p:cNvCxnSpPr>
          <p:nvPr/>
        </p:nvCxnSpPr>
        <p:spPr>
          <a:xfrm>
            <a:off x="5655609" y="5116796"/>
            <a:ext cx="362713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6989167" y="4900099"/>
            <a:ext cx="125786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Reports to Finance Chair (see slide 3)  for finance and bookkeeping</a:t>
            </a:r>
            <a:endParaRPr lang="en-US" sz="1400" dirty="0"/>
          </a:p>
        </p:txBody>
      </p:sp>
      <p:sp>
        <p:nvSpPr>
          <p:cNvPr id="58" name="Freeform 57"/>
          <p:cNvSpPr/>
          <p:nvPr/>
        </p:nvSpPr>
        <p:spPr>
          <a:xfrm>
            <a:off x="4934831" y="1067586"/>
            <a:ext cx="3828169" cy="581893"/>
          </a:xfrm>
          <a:custGeom>
            <a:avLst/>
            <a:gdLst>
              <a:gd name="connsiteX0" fmla="*/ 0 w 2313457"/>
              <a:gd name="connsiteY0" fmla="*/ 0 h 683599"/>
              <a:gd name="connsiteX1" fmla="*/ 2313457 w 2313457"/>
              <a:gd name="connsiteY1" fmla="*/ 0 h 683599"/>
              <a:gd name="connsiteX2" fmla="*/ 2313457 w 2313457"/>
              <a:gd name="connsiteY2" fmla="*/ 683599 h 683599"/>
              <a:gd name="connsiteX3" fmla="*/ 0 w 2313457"/>
              <a:gd name="connsiteY3" fmla="*/ 683599 h 683599"/>
              <a:gd name="connsiteX4" fmla="*/ 0 w 2313457"/>
              <a:gd name="connsiteY4" fmla="*/ 0 h 683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3457" h="683599">
                <a:moveTo>
                  <a:pt x="0" y="0"/>
                </a:moveTo>
                <a:lnTo>
                  <a:pt x="2313457" y="0"/>
                </a:lnTo>
                <a:lnTo>
                  <a:pt x="2313457" y="683599"/>
                </a:lnTo>
                <a:lnTo>
                  <a:pt x="0" y="683599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700" tIns="12700" rIns="12700" bIns="169024" numCol="1" spcCol="1270" anchor="ctr" anchorCtr="0">
            <a:noAutofit/>
          </a:bodyPr>
          <a:lstStyle/>
          <a:p>
            <a:pPr lvl="0" algn="ctr" defTabSz="889000">
              <a:lnSpc>
                <a:spcPct val="200000"/>
              </a:lnSpc>
              <a:spcBef>
                <a:spcPct val="0"/>
              </a:spcBef>
            </a:pPr>
            <a:r>
              <a:rPr lang="en-US" sz="2000" b="1" dirty="0" smtClean="0"/>
              <a:t>2</a:t>
            </a:r>
            <a:r>
              <a:rPr lang="en-US" sz="2000" b="1" baseline="30000" dirty="0" smtClean="0"/>
              <a:t>nd</a:t>
            </a:r>
            <a:r>
              <a:rPr lang="en-US" sz="2000" b="1" dirty="0" smtClean="0"/>
              <a:t> Pastor</a:t>
            </a:r>
            <a:endParaRPr lang="en-US" sz="2000" b="1" kern="1200" dirty="0"/>
          </a:p>
        </p:txBody>
      </p:sp>
      <p:sp>
        <p:nvSpPr>
          <p:cNvPr id="59" name="Freeform 58"/>
          <p:cNvSpPr/>
          <p:nvPr/>
        </p:nvSpPr>
        <p:spPr>
          <a:xfrm>
            <a:off x="4953000" y="1656807"/>
            <a:ext cx="3810000" cy="2686593"/>
          </a:xfrm>
          <a:custGeom>
            <a:avLst/>
            <a:gdLst>
              <a:gd name="connsiteX0" fmla="*/ 0 w 2454955"/>
              <a:gd name="connsiteY0" fmla="*/ 0 h 2570479"/>
              <a:gd name="connsiteX1" fmla="*/ 2454955 w 2454955"/>
              <a:gd name="connsiteY1" fmla="*/ 0 h 2570479"/>
              <a:gd name="connsiteX2" fmla="*/ 2454955 w 2454955"/>
              <a:gd name="connsiteY2" fmla="*/ 2570479 h 2570479"/>
              <a:gd name="connsiteX3" fmla="*/ 0 w 2454955"/>
              <a:gd name="connsiteY3" fmla="*/ 2570479 h 2570479"/>
              <a:gd name="connsiteX4" fmla="*/ 0 w 2454955"/>
              <a:gd name="connsiteY4" fmla="*/ 0 h 25704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54955" h="2570479">
                <a:moveTo>
                  <a:pt x="0" y="0"/>
                </a:moveTo>
                <a:lnTo>
                  <a:pt x="2454955" y="0"/>
                </a:lnTo>
                <a:lnTo>
                  <a:pt x="2454955" y="2570479"/>
                </a:lnTo>
                <a:lnTo>
                  <a:pt x="0" y="2570479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7940" tIns="6985" rIns="27940" bIns="6985" numCol="1" spcCol="1270" anchor="t" anchorCtr="0">
            <a:noAutofit/>
          </a:bodyPr>
          <a:lstStyle/>
          <a:p>
            <a:pPr lvl="0" algn="l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kern="1200" dirty="0" smtClean="0">
                <a:solidFill>
                  <a:srgbClr val="FF0000"/>
                </a:solidFill>
              </a:rPr>
              <a:t>Digital marketing Manager (innovation across various platforms)</a:t>
            </a:r>
          </a:p>
          <a:p>
            <a:pPr lvl="0" algn="l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dirty="0" smtClean="0">
                <a:solidFill>
                  <a:srgbClr val="FF0000"/>
                </a:solidFill>
              </a:rPr>
              <a:t>Digital content creation, videos and web design</a:t>
            </a:r>
          </a:p>
          <a:p>
            <a:pPr lvl="0" algn="l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kern="1200" dirty="0" smtClean="0">
                <a:solidFill>
                  <a:srgbClr val="FF0000"/>
                </a:solidFill>
              </a:rPr>
              <a:t>Technology Relations</a:t>
            </a:r>
          </a:p>
          <a:p>
            <a:pPr lvl="0" algn="l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dirty="0" smtClean="0">
                <a:solidFill>
                  <a:srgbClr val="FF0000"/>
                </a:solidFill>
              </a:rPr>
              <a:t>Shared with 2</a:t>
            </a:r>
            <a:r>
              <a:rPr lang="en-US" sz="1400" baseline="30000" dirty="0" smtClean="0">
                <a:solidFill>
                  <a:srgbClr val="FF0000"/>
                </a:solidFill>
              </a:rPr>
              <a:t>nd</a:t>
            </a:r>
            <a:r>
              <a:rPr lang="en-US" sz="1400" dirty="0" smtClean="0">
                <a:solidFill>
                  <a:srgbClr val="FF0000"/>
                </a:solidFill>
              </a:rPr>
              <a:t> pastor:  </a:t>
            </a:r>
          </a:p>
          <a:p>
            <a:pPr marL="285750" lvl="0" indent="-285750" algn="l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Arial" charset="0"/>
              <a:buChar char="•"/>
            </a:pPr>
            <a:r>
              <a:rPr lang="en-US" sz="1400" dirty="0" smtClean="0">
                <a:solidFill>
                  <a:srgbClr val="FF0000"/>
                </a:solidFill>
              </a:rPr>
              <a:t>Preach and teach the Word of God, conduct worship services, administer the sacraments, and provide pastoral care and leadership</a:t>
            </a:r>
          </a:p>
          <a:p>
            <a:pPr marL="285750" lvl="0" indent="-285750" algn="l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Arial" charset="0"/>
              <a:buChar char="•"/>
            </a:pPr>
            <a:r>
              <a:rPr lang="en-US" sz="1400" dirty="0" smtClean="0">
                <a:solidFill>
                  <a:srgbClr val="FF0000"/>
                </a:solidFill>
              </a:rPr>
              <a:t>Youth &amp; Family:  teach and lead youth</a:t>
            </a:r>
          </a:p>
          <a:p>
            <a:pPr marL="285750" lvl="0" indent="-285750" algn="l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Arial" charset="0"/>
              <a:buChar char="•"/>
            </a:pPr>
            <a:r>
              <a:rPr lang="en-US" sz="1400" dirty="0" smtClean="0">
                <a:solidFill>
                  <a:srgbClr val="FF0000"/>
                </a:solidFill>
              </a:rPr>
              <a:t>Support church mission, strategies, and ministries</a:t>
            </a:r>
          </a:p>
          <a:p>
            <a:pPr lvl="0" algn="l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1400" kern="1200" dirty="0"/>
          </a:p>
        </p:txBody>
      </p:sp>
    </p:spTree>
    <p:extLst>
      <p:ext uri="{BB962C8B-B14F-4D97-AF65-F5344CB8AC3E}">
        <p14:creationId xmlns:p14="http://schemas.microsoft.com/office/powerpoint/2010/main" val="2603041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8600" y="228600"/>
            <a:ext cx="86868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Lutheran Church of the Resurrection</a:t>
            </a:r>
            <a:endParaRPr lang="en-US" b="1" dirty="0" smtClean="0"/>
          </a:p>
          <a:p>
            <a:pPr algn="ctr"/>
            <a:r>
              <a:rPr lang="en-US" dirty="0" smtClean="0"/>
              <a:t>Organization Chart – </a:t>
            </a:r>
            <a:r>
              <a:rPr lang="en-US" b="1" dirty="0" smtClean="0"/>
              <a:t>STAFF (continued)</a:t>
            </a:r>
            <a:endParaRPr lang="en-US" b="1" dirty="0"/>
          </a:p>
        </p:txBody>
      </p:sp>
      <p:sp>
        <p:nvSpPr>
          <p:cNvPr id="4" name="TextBox 3"/>
          <p:cNvSpPr txBox="1"/>
          <p:nvPr/>
        </p:nvSpPr>
        <p:spPr>
          <a:xfrm>
            <a:off x="399705" y="2167128"/>
            <a:ext cx="2105659" cy="3808735"/>
          </a:xfrm>
          <a:prstGeom prst="rect">
            <a:avLst/>
          </a:prstGeom>
          <a:noFill/>
          <a:ln w="25400">
            <a:solidFill>
              <a:schemeClr val="accent1">
                <a:hueOff val="0"/>
                <a:satOff val="0"/>
                <a:lumOff val="0"/>
              </a:schemeClr>
            </a:solidFill>
          </a:ln>
        </p:spPr>
        <p:txBody>
          <a:bodyPr wrap="square" rtlCol="0">
            <a:spAutoFit/>
          </a:bodyPr>
          <a:lstStyle/>
          <a:p>
            <a:pPr lvl="0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dirty="0"/>
              <a:t>R</a:t>
            </a:r>
            <a:r>
              <a:rPr lang="en-US" sz="1400" dirty="0" smtClean="0"/>
              <a:t>eports to both the lead </a:t>
            </a:r>
            <a:r>
              <a:rPr lang="en-US" sz="1400" dirty="0"/>
              <a:t>p</a:t>
            </a:r>
            <a:r>
              <a:rPr lang="en-US" sz="1400" dirty="0" smtClean="0"/>
              <a:t>astor (for church admin. work) as well as the Finance Committee chair (for finance/bookkeeping work)</a:t>
            </a:r>
          </a:p>
          <a:p>
            <a:pPr lvl="0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dirty="0" smtClean="0"/>
              <a:t>Responsible for proper recording of financials, payroll, petty cash, taxes, etc.</a:t>
            </a:r>
          </a:p>
          <a:p>
            <a:pPr lvl="0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dirty="0" smtClean="0"/>
              <a:t>Working with the pastor(s), create worship slides, bulletins, website, </a:t>
            </a:r>
            <a:r>
              <a:rPr lang="en-US" sz="1400" dirty="0"/>
              <a:t>F</a:t>
            </a:r>
            <a:r>
              <a:rPr lang="en-US" sz="1400" dirty="0" smtClean="0"/>
              <a:t>acebook and other communication documents</a:t>
            </a:r>
          </a:p>
          <a:p>
            <a:pPr lvl="0" defTabSz="622300">
              <a:lnSpc>
                <a:spcPct val="90000"/>
              </a:lnSpc>
              <a:spcBef>
                <a:spcPct val="0"/>
              </a:spcBef>
            </a:pPr>
            <a:r>
              <a:rPr lang="en-US" sz="1400" dirty="0" smtClean="0"/>
              <a:t>Perform admin duties for the church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4791364" y="1986072"/>
            <a:ext cx="1810328" cy="4201150"/>
          </a:xfrm>
          <a:prstGeom prst="rect">
            <a:avLst/>
          </a:prstGeom>
          <a:noFill/>
          <a:ln w="25400">
            <a:solidFill>
              <a:schemeClr val="accent1">
                <a:hueOff val="0"/>
                <a:satOff val="0"/>
                <a:lumOff val="0"/>
              </a:schemeClr>
            </a:solidFill>
          </a:ln>
        </p:spPr>
        <p:txBody>
          <a:bodyPr wrap="square" rtlCol="0">
            <a:spAutoFit/>
          </a:bodyPr>
          <a:lstStyle/>
          <a:p>
            <a:pPr lvl="0">
              <a:spcAft>
                <a:spcPts val="600"/>
              </a:spcAft>
            </a:pPr>
            <a:r>
              <a:rPr lang="en-US" sz="1400" dirty="0" smtClean="0"/>
              <a:t>Currently </a:t>
            </a:r>
            <a:r>
              <a:rPr lang="en-US" sz="1400" dirty="0" smtClean="0">
                <a:solidFill>
                  <a:srgbClr val="FF0000"/>
                </a:solidFill>
              </a:rPr>
              <a:t>3 </a:t>
            </a:r>
            <a:r>
              <a:rPr lang="en-US" sz="1400" dirty="0" smtClean="0"/>
              <a:t>part-time custodians </a:t>
            </a:r>
          </a:p>
          <a:p>
            <a:pPr lvl="0"/>
            <a:r>
              <a:rPr lang="en-US" sz="1400" dirty="0" smtClean="0"/>
              <a:t>Lead Custodian:</a:t>
            </a:r>
          </a:p>
          <a:p>
            <a:pPr lvl="0"/>
            <a:r>
              <a:rPr lang="en-US" sz="1400" dirty="0" smtClean="0"/>
              <a:t>* opening/closing   </a:t>
            </a:r>
          </a:p>
          <a:p>
            <a:pPr lvl="0"/>
            <a:r>
              <a:rPr lang="en-US" sz="1400" dirty="0" smtClean="0"/>
              <a:t>   of church</a:t>
            </a:r>
          </a:p>
          <a:p>
            <a:pPr lvl="0"/>
            <a:r>
              <a:rPr lang="en-US" sz="1400" dirty="0" smtClean="0"/>
              <a:t>* Identify needed </a:t>
            </a:r>
          </a:p>
          <a:p>
            <a:pPr lvl="0"/>
            <a:r>
              <a:rPr lang="en-US" sz="1400" dirty="0" smtClean="0"/>
              <a:t>   repairs and makes </a:t>
            </a:r>
          </a:p>
          <a:p>
            <a:pPr lvl="0"/>
            <a:r>
              <a:rPr lang="en-US" sz="1400" dirty="0"/>
              <a:t> </a:t>
            </a:r>
            <a:r>
              <a:rPr lang="en-US" sz="1400" dirty="0" smtClean="0"/>
              <a:t>  repairs based on </a:t>
            </a:r>
          </a:p>
          <a:p>
            <a:pPr lvl="0"/>
            <a:r>
              <a:rPr lang="en-US" sz="1400" dirty="0"/>
              <a:t> </a:t>
            </a:r>
            <a:r>
              <a:rPr lang="en-US" sz="1400" dirty="0" smtClean="0"/>
              <a:t>  skill</a:t>
            </a:r>
          </a:p>
          <a:p>
            <a:pPr lvl="0"/>
            <a:r>
              <a:rPr lang="en-US" sz="1400" dirty="0" smtClean="0"/>
              <a:t>* Member of   </a:t>
            </a:r>
          </a:p>
          <a:p>
            <a:pPr lvl="0"/>
            <a:r>
              <a:rPr lang="en-US" sz="1400" dirty="0" smtClean="0"/>
              <a:t>   building and </a:t>
            </a:r>
          </a:p>
          <a:p>
            <a:pPr lvl="0"/>
            <a:r>
              <a:rPr lang="en-US" sz="1400" dirty="0"/>
              <a:t> </a:t>
            </a:r>
            <a:r>
              <a:rPr lang="en-US" sz="1400" dirty="0" smtClean="0"/>
              <a:t>  grounds   </a:t>
            </a:r>
          </a:p>
          <a:p>
            <a:pPr lvl="0"/>
            <a:r>
              <a:rPr lang="en-US" sz="1400" dirty="0"/>
              <a:t> </a:t>
            </a:r>
            <a:r>
              <a:rPr lang="en-US" sz="1400" dirty="0" smtClean="0"/>
              <a:t>  committee to </a:t>
            </a:r>
          </a:p>
          <a:p>
            <a:pPr lvl="0"/>
            <a:r>
              <a:rPr lang="en-US" sz="1400" dirty="0"/>
              <a:t> </a:t>
            </a:r>
            <a:r>
              <a:rPr lang="en-US" sz="1400" dirty="0" smtClean="0"/>
              <a:t>  champion larger </a:t>
            </a:r>
          </a:p>
          <a:p>
            <a:pPr lvl="0">
              <a:spcAft>
                <a:spcPts val="600"/>
              </a:spcAft>
            </a:pPr>
            <a:r>
              <a:rPr lang="en-US" sz="1400" dirty="0"/>
              <a:t> </a:t>
            </a:r>
            <a:r>
              <a:rPr lang="en-US" sz="1400" dirty="0" smtClean="0"/>
              <a:t>  repairs</a:t>
            </a:r>
          </a:p>
          <a:p>
            <a:pPr lvl="0"/>
            <a:r>
              <a:rPr lang="en-US" sz="1400" dirty="0" smtClean="0"/>
              <a:t>Assistant Custodian </a:t>
            </a:r>
          </a:p>
          <a:p>
            <a:pPr lvl="0"/>
            <a:r>
              <a:rPr lang="en-US" sz="1400" dirty="0" smtClean="0"/>
              <a:t>* Ensure church is </a:t>
            </a:r>
          </a:p>
          <a:p>
            <a:pPr lvl="0"/>
            <a:r>
              <a:rPr lang="en-US" sz="1400" dirty="0"/>
              <a:t> </a:t>
            </a:r>
            <a:r>
              <a:rPr lang="en-US" sz="1400" dirty="0" smtClean="0"/>
              <a:t>  clean and tidy</a:t>
            </a:r>
            <a:endParaRPr lang="en-US" sz="1400" dirty="0"/>
          </a:p>
        </p:txBody>
      </p:sp>
      <p:sp>
        <p:nvSpPr>
          <p:cNvPr id="45" name="Rectangle 44"/>
          <p:cNvSpPr/>
          <p:nvPr/>
        </p:nvSpPr>
        <p:spPr>
          <a:xfrm>
            <a:off x="6858000" y="1206547"/>
            <a:ext cx="1828799" cy="958700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2000" b="1" dirty="0" smtClean="0"/>
              <a:t>Director of Traditional Music</a:t>
            </a:r>
            <a:endParaRPr lang="en-US" sz="2000" b="1" dirty="0"/>
          </a:p>
        </p:txBody>
      </p:sp>
      <p:sp>
        <p:nvSpPr>
          <p:cNvPr id="46" name="TextBox 45"/>
          <p:cNvSpPr txBox="1"/>
          <p:nvPr/>
        </p:nvSpPr>
        <p:spPr>
          <a:xfrm>
            <a:off x="6858000" y="2148655"/>
            <a:ext cx="1828799" cy="1169551"/>
          </a:xfrm>
          <a:prstGeom prst="rect">
            <a:avLst/>
          </a:prstGeom>
          <a:noFill/>
          <a:ln w="25400">
            <a:solidFill>
              <a:schemeClr val="accent1">
                <a:hueOff val="0"/>
                <a:satOff val="0"/>
                <a:lumOff val="0"/>
              </a:schemeClr>
            </a:solidFill>
          </a:ln>
        </p:spPr>
        <p:txBody>
          <a:bodyPr wrap="square" rtlCol="0">
            <a:spAutoFit/>
          </a:bodyPr>
          <a:lstStyle/>
          <a:p>
            <a:pPr lvl="0"/>
            <a:r>
              <a:rPr lang="en-US" sz="1400" dirty="0" smtClean="0"/>
              <a:t>Working with the pastor(s) and Worship committee, plan and executes music for the traditional service</a:t>
            </a:r>
          </a:p>
        </p:txBody>
      </p:sp>
      <p:sp>
        <p:nvSpPr>
          <p:cNvPr id="47" name="Rectangle 46"/>
          <p:cNvSpPr/>
          <p:nvPr/>
        </p:nvSpPr>
        <p:spPr>
          <a:xfrm>
            <a:off x="6858000" y="3746956"/>
            <a:ext cx="1875951" cy="977205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2000" b="1" dirty="0" smtClean="0"/>
              <a:t>Director of Contemporary Music</a:t>
            </a:r>
            <a:endParaRPr lang="en-US" sz="2000" b="1" dirty="0"/>
          </a:p>
        </p:txBody>
      </p:sp>
      <p:sp>
        <p:nvSpPr>
          <p:cNvPr id="48" name="TextBox 47"/>
          <p:cNvSpPr txBox="1"/>
          <p:nvPr/>
        </p:nvSpPr>
        <p:spPr>
          <a:xfrm>
            <a:off x="6858000" y="4714926"/>
            <a:ext cx="1857478" cy="1169551"/>
          </a:xfrm>
          <a:prstGeom prst="rect">
            <a:avLst/>
          </a:prstGeom>
          <a:noFill/>
          <a:ln w="25400">
            <a:solidFill>
              <a:schemeClr val="accent1">
                <a:hueOff val="0"/>
                <a:satOff val="0"/>
                <a:lumOff val="0"/>
              </a:schemeClr>
            </a:solidFill>
          </a:ln>
        </p:spPr>
        <p:txBody>
          <a:bodyPr wrap="square" rtlCol="0">
            <a:spAutoFit/>
          </a:bodyPr>
          <a:lstStyle/>
          <a:p>
            <a:pPr lvl="0"/>
            <a:r>
              <a:rPr lang="en-US" sz="1400" dirty="0" smtClean="0"/>
              <a:t>Working with the pastor(s) and Worship committee, plan and execute music for the </a:t>
            </a:r>
            <a:r>
              <a:rPr lang="en-US" sz="1400" dirty="0"/>
              <a:t>c</a:t>
            </a:r>
            <a:r>
              <a:rPr lang="en-US" sz="1400" dirty="0" smtClean="0"/>
              <a:t>ontemporary service</a:t>
            </a:r>
            <a:endParaRPr lang="en-US" sz="1400" dirty="0"/>
          </a:p>
        </p:txBody>
      </p:sp>
      <p:sp>
        <p:nvSpPr>
          <p:cNvPr id="49" name="Rectangle 48"/>
          <p:cNvSpPr/>
          <p:nvPr/>
        </p:nvSpPr>
        <p:spPr>
          <a:xfrm>
            <a:off x="2772098" y="1206547"/>
            <a:ext cx="1743903" cy="972555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2000" b="1" dirty="0" smtClean="0"/>
              <a:t>Temporary P/T Youth Coordinator</a:t>
            </a:r>
            <a:endParaRPr lang="en-US" sz="2000" b="1" dirty="0"/>
          </a:p>
        </p:txBody>
      </p:sp>
      <p:sp>
        <p:nvSpPr>
          <p:cNvPr id="50" name="TextBox 49"/>
          <p:cNvSpPr txBox="1"/>
          <p:nvPr/>
        </p:nvSpPr>
        <p:spPr>
          <a:xfrm>
            <a:off x="2810749" y="2182520"/>
            <a:ext cx="1696016" cy="3339376"/>
          </a:xfrm>
          <a:prstGeom prst="rect">
            <a:avLst/>
          </a:prstGeom>
          <a:noFill/>
          <a:ln w="25400">
            <a:solidFill>
              <a:schemeClr val="accent1">
                <a:hueOff val="0"/>
                <a:satOff val="0"/>
                <a:lumOff val="0"/>
              </a:schemeClr>
            </a:solidFill>
          </a:ln>
        </p:spPr>
        <p:txBody>
          <a:bodyPr wrap="square" rtlCol="0">
            <a:spAutoFit/>
          </a:bodyPr>
          <a:lstStyle/>
          <a:p>
            <a:pPr lvl="0">
              <a:spcAft>
                <a:spcPts val="600"/>
              </a:spcAft>
            </a:pPr>
            <a:r>
              <a:rPr lang="en-US" sz="1400" dirty="0" smtClean="0"/>
              <a:t>Coordinate Sunday School (including teacher training)</a:t>
            </a:r>
          </a:p>
          <a:p>
            <a:pPr lvl="0">
              <a:spcAft>
                <a:spcPts val="600"/>
              </a:spcAft>
            </a:pPr>
            <a:r>
              <a:rPr lang="en-US" sz="1400" dirty="0" smtClean="0"/>
              <a:t>Oversight of Confirmation program</a:t>
            </a:r>
          </a:p>
          <a:p>
            <a:pPr lvl="0">
              <a:spcAft>
                <a:spcPts val="600"/>
              </a:spcAft>
            </a:pPr>
            <a:r>
              <a:rPr lang="en-US" sz="1400" dirty="0" smtClean="0"/>
              <a:t>Plan and execute youth night, mission trips, youth gatherings and fundraisers for these events.</a:t>
            </a:r>
          </a:p>
          <a:p>
            <a:pPr lvl="0">
              <a:spcAft>
                <a:spcPts val="600"/>
              </a:spcAft>
            </a:pPr>
            <a:r>
              <a:rPr lang="en-US" sz="1400" dirty="0" smtClean="0"/>
              <a:t>See job description for specifics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Slide </a:t>
            </a:r>
            <a:fld id="{040361C3-6655-486F-A70D-738A451CEA87}" type="slidenum">
              <a:rPr lang="en-US" smtClean="0"/>
              <a:pPr/>
              <a:t>6</a:t>
            </a:fld>
            <a:endParaRPr lang="en-US" dirty="0" smtClean="0"/>
          </a:p>
          <a:p>
            <a:r>
              <a:rPr lang="en-US" dirty="0" smtClean="0"/>
              <a:t>Last update:  </a:t>
            </a:r>
            <a:fld id="{02696281-A602-4136-B914-CC07702F2401}" type="datetime1">
              <a:rPr lang="en-US"/>
              <a:pPr/>
              <a:t>4/30/2024</a:t>
            </a:fld>
            <a:endParaRPr lang="en-US" dirty="0"/>
          </a:p>
          <a:p>
            <a:endParaRPr lang="en-US" dirty="0"/>
          </a:p>
        </p:txBody>
      </p:sp>
      <p:sp>
        <p:nvSpPr>
          <p:cNvPr id="26" name="Rectangle 25"/>
          <p:cNvSpPr/>
          <p:nvPr/>
        </p:nvSpPr>
        <p:spPr>
          <a:xfrm>
            <a:off x="381000" y="1206547"/>
            <a:ext cx="2133600" cy="969817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2000" b="1" dirty="0" smtClean="0"/>
              <a:t>Church &amp;</a:t>
            </a:r>
          </a:p>
          <a:p>
            <a:pPr algn="ctr"/>
            <a:r>
              <a:rPr lang="en-US" sz="2000" b="1" dirty="0" smtClean="0"/>
              <a:t> Financial Secretary</a:t>
            </a:r>
            <a:endParaRPr lang="en-US" sz="2000" b="1" dirty="0"/>
          </a:p>
        </p:txBody>
      </p:sp>
      <p:sp>
        <p:nvSpPr>
          <p:cNvPr id="27" name="Rectangle 26"/>
          <p:cNvSpPr/>
          <p:nvPr/>
        </p:nvSpPr>
        <p:spPr>
          <a:xfrm>
            <a:off x="4773499" y="1206547"/>
            <a:ext cx="1827003" cy="781007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2000" b="1" dirty="0" smtClean="0"/>
              <a:t>Custodians</a:t>
            </a:r>
            <a:endParaRPr lang="en-US" sz="20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2362200" y="5867400"/>
            <a:ext cx="609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124657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870857" y="997827"/>
            <a:ext cx="7257143" cy="5574423"/>
            <a:chOff x="228600" y="284480"/>
            <a:chExt cx="9067800" cy="6802120"/>
          </a:xfrm>
        </p:grpSpPr>
        <p:cxnSp>
          <p:nvCxnSpPr>
            <p:cNvPr id="67" name="Straight Connector 66"/>
            <p:cNvCxnSpPr/>
            <p:nvPr/>
          </p:nvCxnSpPr>
          <p:spPr>
            <a:xfrm flipH="1" flipV="1">
              <a:off x="5877390" y="5154541"/>
              <a:ext cx="524330" cy="1058860"/>
            </a:xfrm>
            <a:prstGeom prst="line">
              <a:avLst/>
            </a:prstGeom>
            <a:ln w="66675" cmpd="sng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 flipH="1" flipV="1">
              <a:off x="2759180" y="1623199"/>
              <a:ext cx="734975" cy="535258"/>
            </a:xfrm>
            <a:prstGeom prst="line">
              <a:avLst/>
            </a:prstGeom>
            <a:ln w="66675" cmpd="sng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flipV="1">
              <a:off x="3179364" y="5154541"/>
              <a:ext cx="629581" cy="1058860"/>
            </a:xfrm>
            <a:prstGeom prst="line">
              <a:avLst/>
            </a:prstGeom>
            <a:ln w="66675" cmpd="sng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flipH="1" flipV="1">
              <a:off x="6441223" y="4594082"/>
              <a:ext cx="797777" cy="455718"/>
            </a:xfrm>
            <a:prstGeom prst="line">
              <a:avLst/>
            </a:prstGeom>
            <a:ln w="66675" cmpd="sng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flipV="1">
              <a:off x="6477000" y="1981199"/>
              <a:ext cx="762000" cy="685801"/>
            </a:xfrm>
            <a:prstGeom prst="line">
              <a:avLst/>
            </a:prstGeom>
            <a:ln w="66675" cmpd="sng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>
              <a:stCxn id="19" idx="0"/>
            </p:cNvCxnSpPr>
            <p:nvPr/>
          </p:nvCxnSpPr>
          <p:spPr>
            <a:xfrm flipH="1" flipV="1">
              <a:off x="4726723" y="1223057"/>
              <a:ext cx="34010" cy="823520"/>
            </a:xfrm>
            <a:prstGeom prst="line">
              <a:avLst/>
            </a:prstGeom>
            <a:ln w="66675" cmpd="sng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>
              <a:off x="1982616" y="3329477"/>
              <a:ext cx="909451" cy="58420"/>
            </a:xfrm>
            <a:prstGeom prst="line">
              <a:avLst/>
            </a:prstGeom>
            <a:ln w="66675" cmpd="sng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flipV="1">
              <a:off x="2300741" y="4613201"/>
              <a:ext cx="916878" cy="541340"/>
            </a:xfrm>
            <a:prstGeom prst="line">
              <a:avLst/>
            </a:prstGeom>
            <a:ln w="66675" cmpd="sng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Freeform 43"/>
            <p:cNvSpPr/>
            <p:nvPr/>
          </p:nvSpPr>
          <p:spPr>
            <a:xfrm>
              <a:off x="3429000" y="2286000"/>
              <a:ext cx="2743200" cy="2514599"/>
            </a:xfrm>
            <a:custGeom>
              <a:avLst/>
              <a:gdLst>
                <a:gd name="connsiteX0" fmla="*/ 0 w 1213432"/>
                <a:gd name="connsiteY0" fmla="*/ 606716 h 1213432"/>
                <a:gd name="connsiteX1" fmla="*/ 606716 w 1213432"/>
                <a:gd name="connsiteY1" fmla="*/ 0 h 1213432"/>
                <a:gd name="connsiteX2" fmla="*/ 1213432 w 1213432"/>
                <a:gd name="connsiteY2" fmla="*/ 606716 h 1213432"/>
                <a:gd name="connsiteX3" fmla="*/ 606716 w 1213432"/>
                <a:gd name="connsiteY3" fmla="*/ 1213432 h 1213432"/>
                <a:gd name="connsiteX4" fmla="*/ 0 w 1213432"/>
                <a:gd name="connsiteY4" fmla="*/ 606716 h 1213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13432" h="1213432">
                  <a:moveTo>
                    <a:pt x="0" y="606716"/>
                  </a:moveTo>
                  <a:cubicBezTo>
                    <a:pt x="0" y="271636"/>
                    <a:pt x="271636" y="0"/>
                    <a:pt x="606716" y="0"/>
                  </a:cubicBezTo>
                  <a:cubicBezTo>
                    <a:pt x="941796" y="0"/>
                    <a:pt x="1213432" y="271636"/>
                    <a:pt x="1213432" y="606716"/>
                  </a:cubicBezTo>
                  <a:cubicBezTo>
                    <a:pt x="1213432" y="941796"/>
                    <a:pt x="941796" y="1213432"/>
                    <a:pt x="606716" y="1213432"/>
                  </a:cubicBezTo>
                  <a:cubicBezTo>
                    <a:pt x="271636" y="1213432"/>
                    <a:pt x="0" y="941796"/>
                    <a:pt x="0" y="606716"/>
                  </a:cubicBezTo>
                  <a:close/>
                </a:path>
              </a:pathLst>
            </a:custGeom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87850" tIns="187850" rIns="187850" bIns="187850" numCol="1" spcCol="1343" anchor="ctr" anchorCtr="0">
              <a:normAutofit/>
            </a:bodyPr>
            <a:lstStyle/>
            <a:p>
              <a:pPr algn="ctr" defTabSz="711137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600" dirty="0"/>
                <a:t>Congregation</a:t>
              </a:r>
            </a:p>
            <a:p>
              <a:pPr algn="ctr" defTabSz="711137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500" dirty="0"/>
            </a:p>
            <a:p>
              <a:pPr algn="ctr" defTabSz="711137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800" dirty="0"/>
                <a:t>Community</a:t>
              </a:r>
            </a:p>
          </p:txBody>
        </p:sp>
        <p:sp>
          <p:nvSpPr>
            <p:cNvPr id="54" name="Donut 53"/>
            <p:cNvSpPr/>
            <p:nvPr/>
          </p:nvSpPr>
          <p:spPr>
            <a:xfrm>
              <a:off x="990600" y="592811"/>
              <a:ext cx="7620000" cy="6265189"/>
            </a:xfrm>
            <a:prstGeom prst="donut">
              <a:avLst>
                <a:gd name="adj" fmla="val 1000"/>
              </a:avLst>
            </a:prstGeom>
            <a:solidFill>
              <a:schemeClr val="bg1">
                <a:lumMod val="65000"/>
              </a:schemeClr>
            </a:solidFill>
            <a:ln w="19050" cmpd="sng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grpSp>
          <p:nvGrpSpPr>
            <p:cNvPr id="33" name="Group 32"/>
            <p:cNvGrpSpPr/>
            <p:nvPr/>
          </p:nvGrpSpPr>
          <p:grpSpPr>
            <a:xfrm>
              <a:off x="2781300" y="1623194"/>
              <a:ext cx="4038601" cy="3863201"/>
              <a:chOff x="3991659" y="2286000"/>
              <a:chExt cx="2239061" cy="2133600"/>
            </a:xfrm>
          </p:grpSpPr>
          <p:cxnSp>
            <p:nvCxnSpPr>
              <p:cNvPr id="11" name="Straight Connector 10"/>
              <p:cNvCxnSpPr>
                <a:endCxn id="5" idx="2"/>
              </p:cNvCxnSpPr>
              <p:nvPr/>
            </p:nvCxnSpPr>
            <p:spPr>
              <a:xfrm flipH="1" flipV="1">
                <a:off x="3991659" y="3352800"/>
                <a:ext cx="504142" cy="7316"/>
              </a:xfrm>
              <a:prstGeom prst="line">
                <a:avLst/>
              </a:prstGeom>
              <a:ln w="25400" cap="rnd">
                <a:solidFill>
                  <a:srgbClr val="7030A0">
                    <a:alpha val="98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" name="Straight Connector 6"/>
              <p:cNvCxnSpPr/>
              <p:nvPr/>
            </p:nvCxnSpPr>
            <p:spPr>
              <a:xfrm flipV="1">
                <a:off x="4350754" y="3360117"/>
                <a:ext cx="1520871" cy="1"/>
              </a:xfrm>
              <a:prstGeom prst="line">
                <a:avLst/>
              </a:prstGeom>
              <a:ln w="31750" cap="rnd">
                <a:solidFill>
                  <a:schemeClr val="accent4">
                    <a:lumMod val="75000"/>
                    <a:alpha val="98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" name="Donut 4"/>
              <p:cNvSpPr/>
              <p:nvPr/>
            </p:nvSpPr>
            <p:spPr>
              <a:xfrm>
                <a:off x="3991659" y="2286000"/>
                <a:ext cx="2239061" cy="2133600"/>
              </a:xfrm>
              <a:prstGeom prst="donut">
                <a:avLst>
                  <a:gd name="adj" fmla="val 17110"/>
                </a:avLst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4222804" y="2617727"/>
                <a:ext cx="1776070" cy="1676400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prstTxWarp prst="textArchDown">
                  <a:avLst/>
                </a:prstTxWarp>
                <a:spAutoFit/>
              </a:bodyPr>
              <a:lstStyle/>
              <a:p>
                <a:pPr algn="ctr"/>
                <a:r>
                  <a:rPr lang="en-US" sz="2600" dirty="0">
                    <a:ln w="12700">
                      <a:solidFill>
                        <a:schemeClr val="bg1"/>
                      </a:solidFill>
                      <a:prstDash val="solid"/>
                    </a:ln>
                    <a:solidFill>
                      <a:schemeClr val="bg1"/>
                    </a:solidFill>
                  </a:rPr>
                  <a:t>Executive Council</a:t>
                </a:r>
                <a:endParaRPr lang="en-US" sz="1900" dirty="0">
                  <a:ln w="12700">
                    <a:solidFill>
                      <a:schemeClr val="bg1"/>
                    </a:solidFill>
                    <a:prstDash val="solid"/>
                  </a:ln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4053070" y="2519830"/>
                <a:ext cx="2072033" cy="1752599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prstTxWarp prst="textArchUp">
                  <a:avLst/>
                </a:prstTxWarp>
                <a:spAutoFit/>
              </a:bodyPr>
              <a:lstStyle/>
              <a:p>
                <a:pPr algn="ctr"/>
                <a:r>
                  <a:rPr lang="en-US" sz="2600" dirty="0">
                    <a:ln w="12700">
                      <a:solidFill>
                        <a:schemeClr val="bg1"/>
                      </a:solidFill>
                      <a:prstDash val="solid"/>
                    </a:ln>
                    <a:solidFill>
                      <a:schemeClr val="bg1"/>
                    </a:solidFill>
                  </a:rPr>
                  <a:t>Council</a:t>
                </a:r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3810000" y="284480"/>
              <a:ext cx="1757247" cy="873199"/>
            </a:xfrm>
            <a:custGeom>
              <a:avLst/>
              <a:gdLst>
                <a:gd name="connsiteX0" fmla="*/ 0 w 1673569"/>
                <a:gd name="connsiteY0" fmla="*/ 136437 h 818624"/>
                <a:gd name="connsiteX1" fmla="*/ 136437 w 1673569"/>
                <a:gd name="connsiteY1" fmla="*/ 0 h 818624"/>
                <a:gd name="connsiteX2" fmla="*/ 1537132 w 1673569"/>
                <a:gd name="connsiteY2" fmla="*/ 0 h 818624"/>
                <a:gd name="connsiteX3" fmla="*/ 1673569 w 1673569"/>
                <a:gd name="connsiteY3" fmla="*/ 136437 h 818624"/>
                <a:gd name="connsiteX4" fmla="*/ 1673569 w 1673569"/>
                <a:gd name="connsiteY4" fmla="*/ 682187 h 818624"/>
                <a:gd name="connsiteX5" fmla="*/ 1537132 w 1673569"/>
                <a:gd name="connsiteY5" fmla="*/ 818624 h 818624"/>
                <a:gd name="connsiteX6" fmla="*/ 136437 w 1673569"/>
                <a:gd name="connsiteY6" fmla="*/ 818624 h 818624"/>
                <a:gd name="connsiteX7" fmla="*/ 0 w 1673569"/>
                <a:gd name="connsiteY7" fmla="*/ 682187 h 818624"/>
                <a:gd name="connsiteX8" fmla="*/ 0 w 1673569"/>
                <a:gd name="connsiteY8" fmla="*/ 136437 h 8186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73569" h="818624">
                  <a:moveTo>
                    <a:pt x="0" y="136437"/>
                  </a:moveTo>
                  <a:cubicBezTo>
                    <a:pt x="0" y="61085"/>
                    <a:pt x="61085" y="0"/>
                    <a:pt x="136437" y="0"/>
                  </a:cubicBezTo>
                  <a:lnTo>
                    <a:pt x="1537132" y="0"/>
                  </a:lnTo>
                  <a:cubicBezTo>
                    <a:pt x="1612484" y="0"/>
                    <a:pt x="1673569" y="61085"/>
                    <a:pt x="1673569" y="136437"/>
                  </a:cubicBezTo>
                  <a:lnTo>
                    <a:pt x="1673569" y="682187"/>
                  </a:lnTo>
                  <a:cubicBezTo>
                    <a:pt x="1673569" y="757539"/>
                    <a:pt x="1612484" y="818624"/>
                    <a:pt x="1537132" y="818624"/>
                  </a:cubicBezTo>
                  <a:lnTo>
                    <a:pt x="136437" y="818624"/>
                  </a:lnTo>
                  <a:cubicBezTo>
                    <a:pt x="61085" y="818624"/>
                    <a:pt x="0" y="757539"/>
                    <a:pt x="0" y="682187"/>
                  </a:cubicBezTo>
                  <a:lnTo>
                    <a:pt x="0" y="136437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9093" tIns="69093" rIns="69093" bIns="69093" numCol="1" spcCol="1343" anchor="ctr" anchorCtr="0">
              <a:normAutofit/>
            </a:bodyPr>
            <a:lstStyle/>
            <a:p>
              <a:pPr algn="ctr" defTabSz="88892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dirty="0"/>
                <a:t>Fellowship</a:t>
              </a:r>
            </a:p>
          </p:txBody>
        </p:sp>
        <p:sp>
          <p:nvSpPr>
            <p:cNvPr id="46" name="Freeform 45"/>
            <p:cNvSpPr/>
            <p:nvPr/>
          </p:nvSpPr>
          <p:spPr>
            <a:xfrm>
              <a:off x="6548553" y="1105634"/>
              <a:ext cx="1757247" cy="875566"/>
            </a:xfrm>
            <a:custGeom>
              <a:avLst/>
              <a:gdLst>
                <a:gd name="connsiteX0" fmla="*/ 0 w 1673569"/>
                <a:gd name="connsiteY0" fmla="*/ 136807 h 820843"/>
                <a:gd name="connsiteX1" fmla="*/ 136807 w 1673569"/>
                <a:gd name="connsiteY1" fmla="*/ 0 h 820843"/>
                <a:gd name="connsiteX2" fmla="*/ 1536762 w 1673569"/>
                <a:gd name="connsiteY2" fmla="*/ 0 h 820843"/>
                <a:gd name="connsiteX3" fmla="*/ 1673569 w 1673569"/>
                <a:gd name="connsiteY3" fmla="*/ 136807 h 820843"/>
                <a:gd name="connsiteX4" fmla="*/ 1673569 w 1673569"/>
                <a:gd name="connsiteY4" fmla="*/ 684036 h 820843"/>
                <a:gd name="connsiteX5" fmla="*/ 1536762 w 1673569"/>
                <a:gd name="connsiteY5" fmla="*/ 820843 h 820843"/>
                <a:gd name="connsiteX6" fmla="*/ 136807 w 1673569"/>
                <a:gd name="connsiteY6" fmla="*/ 820843 h 820843"/>
                <a:gd name="connsiteX7" fmla="*/ 0 w 1673569"/>
                <a:gd name="connsiteY7" fmla="*/ 684036 h 820843"/>
                <a:gd name="connsiteX8" fmla="*/ 0 w 1673569"/>
                <a:gd name="connsiteY8" fmla="*/ 136807 h 820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73569" h="820843">
                  <a:moveTo>
                    <a:pt x="0" y="136807"/>
                  </a:moveTo>
                  <a:cubicBezTo>
                    <a:pt x="0" y="61251"/>
                    <a:pt x="61251" y="0"/>
                    <a:pt x="136807" y="0"/>
                  </a:cubicBezTo>
                  <a:lnTo>
                    <a:pt x="1536762" y="0"/>
                  </a:lnTo>
                  <a:cubicBezTo>
                    <a:pt x="1612318" y="0"/>
                    <a:pt x="1673569" y="61251"/>
                    <a:pt x="1673569" y="136807"/>
                  </a:cubicBezTo>
                  <a:lnTo>
                    <a:pt x="1673569" y="684036"/>
                  </a:lnTo>
                  <a:cubicBezTo>
                    <a:pt x="1673569" y="759592"/>
                    <a:pt x="1612318" y="820843"/>
                    <a:pt x="1536762" y="820843"/>
                  </a:cubicBezTo>
                  <a:lnTo>
                    <a:pt x="136807" y="820843"/>
                  </a:lnTo>
                  <a:cubicBezTo>
                    <a:pt x="61251" y="820843"/>
                    <a:pt x="0" y="759592"/>
                    <a:pt x="0" y="684036"/>
                  </a:cubicBezTo>
                  <a:lnTo>
                    <a:pt x="0" y="136807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9207" tIns="69207" rIns="69207" bIns="69207" numCol="1" spcCol="1343" anchor="ctr" anchorCtr="0">
              <a:normAutofit/>
            </a:bodyPr>
            <a:lstStyle/>
            <a:p>
              <a:pPr algn="ctr" defTabSz="88892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dirty="0"/>
                <a:t>Worship</a:t>
              </a:r>
            </a:p>
          </p:txBody>
        </p:sp>
        <p:sp>
          <p:nvSpPr>
            <p:cNvPr id="47" name="Freeform 46"/>
            <p:cNvSpPr/>
            <p:nvPr/>
          </p:nvSpPr>
          <p:spPr>
            <a:xfrm>
              <a:off x="7539153" y="2782034"/>
              <a:ext cx="1757247" cy="875566"/>
            </a:xfrm>
            <a:custGeom>
              <a:avLst/>
              <a:gdLst>
                <a:gd name="connsiteX0" fmla="*/ 0 w 1673569"/>
                <a:gd name="connsiteY0" fmla="*/ 136807 h 820843"/>
                <a:gd name="connsiteX1" fmla="*/ 136807 w 1673569"/>
                <a:gd name="connsiteY1" fmla="*/ 0 h 820843"/>
                <a:gd name="connsiteX2" fmla="*/ 1536762 w 1673569"/>
                <a:gd name="connsiteY2" fmla="*/ 0 h 820843"/>
                <a:gd name="connsiteX3" fmla="*/ 1673569 w 1673569"/>
                <a:gd name="connsiteY3" fmla="*/ 136807 h 820843"/>
                <a:gd name="connsiteX4" fmla="*/ 1673569 w 1673569"/>
                <a:gd name="connsiteY4" fmla="*/ 684036 h 820843"/>
                <a:gd name="connsiteX5" fmla="*/ 1536762 w 1673569"/>
                <a:gd name="connsiteY5" fmla="*/ 820843 h 820843"/>
                <a:gd name="connsiteX6" fmla="*/ 136807 w 1673569"/>
                <a:gd name="connsiteY6" fmla="*/ 820843 h 820843"/>
                <a:gd name="connsiteX7" fmla="*/ 0 w 1673569"/>
                <a:gd name="connsiteY7" fmla="*/ 684036 h 820843"/>
                <a:gd name="connsiteX8" fmla="*/ 0 w 1673569"/>
                <a:gd name="connsiteY8" fmla="*/ 136807 h 820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73569" h="820843">
                  <a:moveTo>
                    <a:pt x="0" y="136807"/>
                  </a:moveTo>
                  <a:cubicBezTo>
                    <a:pt x="0" y="61251"/>
                    <a:pt x="61251" y="0"/>
                    <a:pt x="136807" y="0"/>
                  </a:cubicBezTo>
                  <a:lnTo>
                    <a:pt x="1536762" y="0"/>
                  </a:lnTo>
                  <a:cubicBezTo>
                    <a:pt x="1612318" y="0"/>
                    <a:pt x="1673569" y="61251"/>
                    <a:pt x="1673569" y="136807"/>
                  </a:cubicBezTo>
                  <a:lnTo>
                    <a:pt x="1673569" y="684036"/>
                  </a:lnTo>
                  <a:cubicBezTo>
                    <a:pt x="1673569" y="759592"/>
                    <a:pt x="1612318" y="820843"/>
                    <a:pt x="1536762" y="820843"/>
                  </a:cubicBezTo>
                  <a:lnTo>
                    <a:pt x="136807" y="820843"/>
                  </a:lnTo>
                  <a:cubicBezTo>
                    <a:pt x="61251" y="820843"/>
                    <a:pt x="0" y="759592"/>
                    <a:pt x="0" y="684036"/>
                  </a:cubicBezTo>
                  <a:lnTo>
                    <a:pt x="0" y="136807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9207" tIns="69207" rIns="69207" bIns="69207" numCol="1" spcCol="1343" anchor="ctr" anchorCtr="0">
              <a:normAutofit/>
            </a:bodyPr>
            <a:lstStyle/>
            <a:p>
              <a:pPr algn="ctr" defTabSz="88892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dirty="0"/>
                <a:t>Endowment</a:t>
              </a:r>
            </a:p>
          </p:txBody>
        </p:sp>
        <p:sp>
          <p:nvSpPr>
            <p:cNvPr id="48" name="Freeform 47"/>
            <p:cNvSpPr/>
            <p:nvPr/>
          </p:nvSpPr>
          <p:spPr>
            <a:xfrm>
              <a:off x="7239000" y="4613201"/>
              <a:ext cx="1757247" cy="873199"/>
            </a:xfrm>
            <a:custGeom>
              <a:avLst/>
              <a:gdLst>
                <a:gd name="connsiteX0" fmla="*/ 0 w 1673569"/>
                <a:gd name="connsiteY0" fmla="*/ 136437 h 818624"/>
                <a:gd name="connsiteX1" fmla="*/ 136437 w 1673569"/>
                <a:gd name="connsiteY1" fmla="*/ 0 h 818624"/>
                <a:gd name="connsiteX2" fmla="*/ 1537132 w 1673569"/>
                <a:gd name="connsiteY2" fmla="*/ 0 h 818624"/>
                <a:gd name="connsiteX3" fmla="*/ 1673569 w 1673569"/>
                <a:gd name="connsiteY3" fmla="*/ 136437 h 818624"/>
                <a:gd name="connsiteX4" fmla="*/ 1673569 w 1673569"/>
                <a:gd name="connsiteY4" fmla="*/ 682187 h 818624"/>
                <a:gd name="connsiteX5" fmla="*/ 1537132 w 1673569"/>
                <a:gd name="connsiteY5" fmla="*/ 818624 h 818624"/>
                <a:gd name="connsiteX6" fmla="*/ 136437 w 1673569"/>
                <a:gd name="connsiteY6" fmla="*/ 818624 h 818624"/>
                <a:gd name="connsiteX7" fmla="*/ 0 w 1673569"/>
                <a:gd name="connsiteY7" fmla="*/ 682187 h 818624"/>
                <a:gd name="connsiteX8" fmla="*/ 0 w 1673569"/>
                <a:gd name="connsiteY8" fmla="*/ 136437 h 8186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73569" h="818624">
                  <a:moveTo>
                    <a:pt x="0" y="136437"/>
                  </a:moveTo>
                  <a:cubicBezTo>
                    <a:pt x="0" y="61085"/>
                    <a:pt x="61085" y="0"/>
                    <a:pt x="136437" y="0"/>
                  </a:cubicBezTo>
                  <a:lnTo>
                    <a:pt x="1537132" y="0"/>
                  </a:lnTo>
                  <a:cubicBezTo>
                    <a:pt x="1612484" y="0"/>
                    <a:pt x="1673569" y="61085"/>
                    <a:pt x="1673569" y="136437"/>
                  </a:cubicBezTo>
                  <a:lnTo>
                    <a:pt x="1673569" y="682187"/>
                  </a:lnTo>
                  <a:cubicBezTo>
                    <a:pt x="1673569" y="757539"/>
                    <a:pt x="1612484" y="818624"/>
                    <a:pt x="1537132" y="818624"/>
                  </a:cubicBezTo>
                  <a:lnTo>
                    <a:pt x="136437" y="818624"/>
                  </a:lnTo>
                  <a:cubicBezTo>
                    <a:pt x="61085" y="818624"/>
                    <a:pt x="0" y="757539"/>
                    <a:pt x="0" y="682187"/>
                  </a:cubicBezTo>
                  <a:lnTo>
                    <a:pt x="0" y="136437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9093" tIns="69093" rIns="69093" bIns="69093" numCol="1" spcCol="1343" anchor="ctr" anchorCtr="0">
              <a:normAutofit fontScale="85000" lnSpcReduction="20000"/>
            </a:bodyPr>
            <a:lstStyle/>
            <a:p>
              <a:pPr algn="ctr" defTabSz="88892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dirty="0"/>
                <a:t>Building</a:t>
              </a:r>
              <a:br>
                <a:rPr lang="en-US" sz="2000" dirty="0"/>
              </a:br>
              <a:r>
                <a:rPr lang="en-US" sz="2000" dirty="0"/>
                <a:t>&amp;</a:t>
              </a:r>
              <a:br>
                <a:rPr lang="en-US" sz="2000" dirty="0"/>
              </a:br>
              <a:r>
                <a:rPr lang="en-US" sz="2000" dirty="0"/>
                <a:t>Grounds</a:t>
              </a:r>
            </a:p>
          </p:txBody>
        </p:sp>
        <p:sp>
          <p:nvSpPr>
            <p:cNvPr id="49" name="Freeform 48"/>
            <p:cNvSpPr/>
            <p:nvPr/>
          </p:nvSpPr>
          <p:spPr>
            <a:xfrm>
              <a:off x="2357553" y="6172200"/>
              <a:ext cx="1757247" cy="873199"/>
            </a:xfrm>
            <a:custGeom>
              <a:avLst/>
              <a:gdLst>
                <a:gd name="connsiteX0" fmla="*/ 0 w 1673569"/>
                <a:gd name="connsiteY0" fmla="*/ 136437 h 818624"/>
                <a:gd name="connsiteX1" fmla="*/ 136437 w 1673569"/>
                <a:gd name="connsiteY1" fmla="*/ 0 h 818624"/>
                <a:gd name="connsiteX2" fmla="*/ 1537132 w 1673569"/>
                <a:gd name="connsiteY2" fmla="*/ 0 h 818624"/>
                <a:gd name="connsiteX3" fmla="*/ 1673569 w 1673569"/>
                <a:gd name="connsiteY3" fmla="*/ 136437 h 818624"/>
                <a:gd name="connsiteX4" fmla="*/ 1673569 w 1673569"/>
                <a:gd name="connsiteY4" fmla="*/ 682187 h 818624"/>
                <a:gd name="connsiteX5" fmla="*/ 1537132 w 1673569"/>
                <a:gd name="connsiteY5" fmla="*/ 818624 h 818624"/>
                <a:gd name="connsiteX6" fmla="*/ 136437 w 1673569"/>
                <a:gd name="connsiteY6" fmla="*/ 818624 h 818624"/>
                <a:gd name="connsiteX7" fmla="*/ 0 w 1673569"/>
                <a:gd name="connsiteY7" fmla="*/ 682187 h 818624"/>
                <a:gd name="connsiteX8" fmla="*/ 0 w 1673569"/>
                <a:gd name="connsiteY8" fmla="*/ 136437 h 8186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73569" h="818624">
                  <a:moveTo>
                    <a:pt x="0" y="136437"/>
                  </a:moveTo>
                  <a:cubicBezTo>
                    <a:pt x="0" y="61085"/>
                    <a:pt x="61085" y="0"/>
                    <a:pt x="136437" y="0"/>
                  </a:cubicBezTo>
                  <a:lnTo>
                    <a:pt x="1537132" y="0"/>
                  </a:lnTo>
                  <a:cubicBezTo>
                    <a:pt x="1612484" y="0"/>
                    <a:pt x="1673569" y="61085"/>
                    <a:pt x="1673569" y="136437"/>
                  </a:cubicBezTo>
                  <a:lnTo>
                    <a:pt x="1673569" y="682187"/>
                  </a:lnTo>
                  <a:cubicBezTo>
                    <a:pt x="1673569" y="757539"/>
                    <a:pt x="1612484" y="818624"/>
                    <a:pt x="1537132" y="818624"/>
                  </a:cubicBezTo>
                  <a:lnTo>
                    <a:pt x="136437" y="818624"/>
                  </a:lnTo>
                  <a:cubicBezTo>
                    <a:pt x="61085" y="818624"/>
                    <a:pt x="0" y="757539"/>
                    <a:pt x="0" y="682187"/>
                  </a:cubicBezTo>
                  <a:lnTo>
                    <a:pt x="0" y="136437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9093" tIns="69093" rIns="69093" bIns="69093" numCol="1" spcCol="1343" anchor="ctr" anchorCtr="0">
              <a:normAutofit/>
            </a:bodyPr>
            <a:lstStyle/>
            <a:p>
              <a:pPr algn="ctr" defTabSz="88892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dirty="0"/>
                <a:t>Youth</a:t>
              </a:r>
              <a:br>
                <a:rPr lang="en-US" sz="2000" dirty="0"/>
              </a:br>
              <a:r>
                <a:rPr lang="en-US" sz="2000" dirty="0"/>
                <a:t>Experience</a:t>
              </a:r>
            </a:p>
          </p:txBody>
        </p:sp>
        <p:sp>
          <p:nvSpPr>
            <p:cNvPr id="50" name="Freeform 49"/>
            <p:cNvSpPr/>
            <p:nvPr/>
          </p:nvSpPr>
          <p:spPr>
            <a:xfrm>
              <a:off x="568269" y="4613201"/>
              <a:ext cx="1757247" cy="873199"/>
            </a:xfrm>
            <a:custGeom>
              <a:avLst/>
              <a:gdLst>
                <a:gd name="connsiteX0" fmla="*/ 0 w 1673569"/>
                <a:gd name="connsiteY0" fmla="*/ 136437 h 818624"/>
                <a:gd name="connsiteX1" fmla="*/ 136437 w 1673569"/>
                <a:gd name="connsiteY1" fmla="*/ 0 h 818624"/>
                <a:gd name="connsiteX2" fmla="*/ 1537132 w 1673569"/>
                <a:gd name="connsiteY2" fmla="*/ 0 h 818624"/>
                <a:gd name="connsiteX3" fmla="*/ 1673569 w 1673569"/>
                <a:gd name="connsiteY3" fmla="*/ 136437 h 818624"/>
                <a:gd name="connsiteX4" fmla="*/ 1673569 w 1673569"/>
                <a:gd name="connsiteY4" fmla="*/ 682187 h 818624"/>
                <a:gd name="connsiteX5" fmla="*/ 1537132 w 1673569"/>
                <a:gd name="connsiteY5" fmla="*/ 818624 h 818624"/>
                <a:gd name="connsiteX6" fmla="*/ 136437 w 1673569"/>
                <a:gd name="connsiteY6" fmla="*/ 818624 h 818624"/>
                <a:gd name="connsiteX7" fmla="*/ 0 w 1673569"/>
                <a:gd name="connsiteY7" fmla="*/ 682187 h 818624"/>
                <a:gd name="connsiteX8" fmla="*/ 0 w 1673569"/>
                <a:gd name="connsiteY8" fmla="*/ 136437 h 8186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73569" h="818624">
                  <a:moveTo>
                    <a:pt x="0" y="136437"/>
                  </a:moveTo>
                  <a:cubicBezTo>
                    <a:pt x="0" y="61085"/>
                    <a:pt x="61085" y="0"/>
                    <a:pt x="136437" y="0"/>
                  </a:cubicBezTo>
                  <a:lnTo>
                    <a:pt x="1537132" y="0"/>
                  </a:lnTo>
                  <a:cubicBezTo>
                    <a:pt x="1612484" y="0"/>
                    <a:pt x="1673569" y="61085"/>
                    <a:pt x="1673569" y="136437"/>
                  </a:cubicBezTo>
                  <a:lnTo>
                    <a:pt x="1673569" y="682187"/>
                  </a:lnTo>
                  <a:cubicBezTo>
                    <a:pt x="1673569" y="757539"/>
                    <a:pt x="1612484" y="818624"/>
                    <a:pt x="1537132" y="818624"/>
                  </a:cubicBezTo>
                  <a:lnTo>
                    <a:pt x="136437" y="818624"/>
                  </a:lnTo>
                  <a:cubicBezTo>
                    <a:pt x="61085" y="818624"/>
                    <a:pt x="0" y="757539"/>
                    <a:pt x="0" y="682187"/>
                  </a:cubicBezTo>
                  <a:lnTo>
                    <a:pt x="0" y="136437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9093" tIns="69093" rIns="69093" bIns="69093" numCol="1" spcCol="1343" anchor="ctr" anchorCtr="0">
              <a:normAutofit/>
            </a:bodyPr>
            <a:lstStyle/>
            <a:p>
              <a:pPr algn="ctr" defTabSz="88892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dirty="0"/>
                <a:t>Finance</a:t>
              </a:r>
            </a:p>
          </p:txBody>
        </p:sp>
        <p:sp>
          <p:nvSpPr>
            <p:cNvPr id="51" name="Freeform 50"/>
            <p:cNvSpPr/>
            <p:nvPr/>
          </p:nvSpPr>
          <p:spPr>
            <a:xfrm>
              <a:off x="228600" y="2860601"/>
              <a:ext cx="1757247" cy="873199"/>
            </a:xfrm>
            <a:custGeom>
              <a:avLst/>
              <a:gdLst>
                <a:gd name="connsiteX0" fmla="*/ 0 w 1673569"/>
                <a:gd name="connsiteY0" fmla="*/ 136437 h 818624"/>
                <a:gd name="connsiteX1" fmla="*/ 136437 w 1673569"/>
                <a:gd name="connsiteY1" fmla="*/ 0 h 818624"/>
                <a:gd name="connsiteX2" fmla="*/ 1537132 w 1673569"/>
                <a:gd name="connsiteY2" fmla="*/ 0 h 818624"/>
                <a:gd name="connsiteX3" fmla="*/ 1673569 w 1673569"/>
                <a:gd name="connsiteY3" fmla="*/ 136437 h 818624"/>
                <a:gd name="connsiteX4" fmla="*/ 1673569 w 1673569"/>
                <a:gd name="connsiteY4" fmla="*/ 682187 h 818624"/>
                <a:gd name="connsiteX5" fmla="*/ 1537132 w 1673569"/>
                <a:gd name="connsiteY5" fmla="*/ 818624 h 818624"/>
                <a:gd name="connsiteX6" fmla="*/ 136437 w 1673569"/>
                <a:gd name="connsiteY6" fmla="*/ 818624 h 818624"/>
                <a:gd name="connsiteX7" fmla="*/ 0 w 1673569"/>
                <a:gd name="connsiteY7" fmla="*/ 682187 h 818624"/>
                <a:gd name="connsiteX8" fmla="*/ 0 w 1673569"/>
                <a:gd name="connsiteY8" fmla="*/ 136437 h 8186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73569" h="818624">
                  <a:moveTo>
                    <a:pt x="0" y="136437"/>
                  </a:moveTo>
                  <a:cubicBezTo>
                    <a:pt x="0" y="61085"/>
                    <a:pt x="61085" y="0"/>
                    <a:pt x="136437" y="0"/>
                  </a:cubicBezTo>
                  <a:lnTo>
                    <a:pt x="1537132" y="0"/>
                  </a:lnTo>
                  <a:cubicBezTo>
                    <a:pt x="1612484" y="0"/>
                    <a:pt x="1673569" y="61085"/>
                    <a:pt x="1673569" y="136437"/>
                  </a:cubicBezTo>
                  <a:lnTo>
                    <a:pt x="1673569" y="682187"/>
                  </a:lnTo>
                  <a:cubicBezTo>
                    <a:pt x="1673569" y="757539"/>
                    <a:pt x="1612484" y="818624"/>
                    <a:pt x="1537132" y="818624"/>
                  </a:cubicBezTo>
                  <a:lnTo>
                    <a:pt x="136437" y="818624"/>
                  </a:lnTo>
                  <a:cubicBezTo>
                    <a:pt x="61085" y="818624"/>
                    <a:pt x="0" y="757539"/>
                    <a:pt x="0" y="682187"/>
                  </a:cubicBezTo>
                  <a:lnTo>
                    <a:pt x="0" y="136437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9093" tIns="69093" rIns="69093" bIns="69093" numCol="1" spcCol="1343" anchor="ctr" anchorCtr="0">
              <a:normAutofit/>
            </a:bodyPr>
            <a:lstStyle/>
            <a:p>
              <a:pPr algn="ctr" defTabSz="88892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dirty="0"/>
                <a:t>Staff</a:t>
              </a:r>
              <a:br>
                <a:rPr lang="en-US" sz="2000" dirty="0"/>
              </a:br>
              <a:r>
                <a:rPr lang="en-US" sz="2000" dirty="0"/>
                <a:t>Support</a:t>
              </a:r>
            </a:p>
          </p:txBody>
        </p:sp>
        <p:sp>
          <p:nvSpPr>
            <p:cNvPr id="52" name="Freeform 51"/>
            <p:cNvSpPr/>
            <p:nvPr/>
          </p:nvSpPr>
          <p:spPr>
            <a:xfrm>
              <a:off x="1066800" y="1188997"/>
              <a:ext cx="1757247" cy="868403"/>
            </a:xfrm>
            <a:custGeom>
              <a:avLst/>
              <a:gdLst>
                <a:gd name="connsiteX0" fmla="*/ 0 w 1673569"/>
                <a:gd name="connsiteY0" fmla="*/ 135688 h 814128"/>
                <a:gd name="connsiteX1" fmla="*/ 135688 w 1673569"/>
                <a:gd name="connsiteY1" fmla="*/ 0 h 814128"/>
                <a:gd name="connsiteX2" fmla="*/ 1537881 w 1673569"/>
                <a:gd name="connsiteY2" fmla="*/ 0 h 814128"/>
                <a:gd name="connsiteX3" fmla="*/ 1673569 w 1673569"/>
                <a:gd name="connsiteY3" fmla="*/ 135688 h 814128"/>
                <a:gd name="connsiteX4" fmla="*/ 1673569 w 1673569"/>
                <a:gd name="connsiteY4" fmla="*/ 678440 h 814128"/>
                <a:gd name="connsiteX5" fmla="*/ 1537881 w 1673569"/>
                <a:gd name="connsiteY5" fmla="*/ 814128 h 814128"/>
                <a:gd name="connsiteX6" fmla="*/ 135688 w 1673569"/>
                <a:gd name="connsiteY6" fmla="*/ 814128 h 814128"/>
                <a:gd name="connsiteX7" fmla="*/ 0 w 1673569"/>
                <a:gd name="connsiteY7" fmla="*/ 678440 h 814128"/>
                <a:gd name="connsiteX8" fmla="*/ 0 w 1673569"/>
                <a:gd name="connsiteY8" fmla="*/ 135688 h 8141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73569" h="814128">
                  <a:moveTo>
                    <a:pt x="0" y="135688"/>
                  </a:moveTo>
                  <a:cubicBezTo>
                    <a:pt x="0" y="60750"/>
                    <a:pt x="60750" y="0"/>
                    <a:pt x="135688" y="0"/>
                  </a:cubicBezTo>
                  <a:lnTo>
                    <a:pt x="1537881" y="0"/>
                  </a:lnTo>
                  <a:cubicBezTo>
                    <a:pt x="1612819" y="0"/>
                    <a:pt x="1673569" y="60750"/>
                    <a:pt x="1673569" y="135688"/>
                  </a:cubicBezTo>
                  <a:lnTo>
                    <a:pt x="1673569" y="678440"/>
                  </a:lnTo>
                  <a:cubicBezTo>
                    <a:pt x="1673569" y="753378"/>
                    <a:pt x="1612819" y="814128"/>
                    <a:pt x="1537881" y="814128"/>
                  </a:cubicBezTo>
                  <a:lnTo>
                    <a:pt x="135688" y="814128"/>
                  </a:lnTo>
                  <a:cubicBezTo>
                    <a:pt x="60750" y="814128"/>
                    <a:pt x="0" y="753378"/>
                    <a:pt x="0" y="678440"/>
                  </a:cubicBezTo>
                  <a:lnTo>
                    <a:pt x="0" y="135688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8862" tIns="68862" rIns="68862" bIns="68862" numCol="1" spcCol="1343" anchor="ctr" anchorCtr="0">
              <a:normAutofit/>
            </a:bodyPr>
            <a:lstStyle/>
            <a:p>
              <a:pPr algn="ctr" defTabSz="88892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dirty="0"/>
                <a:t>Staff</a:t>
              </a:r>
            </a:p>
          </p:txBody>
        </p:sp>
        <p:sp>
          <p:nvSpPr>
            <p:cNvPr id="53" name="Freeform 52"/>
            <p:cNvSpPr/>
            <p:nvPr/>
          </p:nvSpPr>
          <p:spPr>
            <a:xfrm>
              <a:off x="5486400" y="6213401"/>
              <a:ext cx="1757247" cy="873199"/>
            </a:xfrm>
            <a:custGeom>
              <a:avLst/>
              <a:gdLst>
                <a:gd name="connsiteX0" fmla="*/ 0 w 1673569"/>
                <a:gd name="connsiteY0" fmla="*/ 136437 h 818624"/>
                <a:gd name="connsiteX1" fmla="*/ 136437 w 1673569"/>
                <a:gd name="connsiteY1" fmla="*/ 0 h 818624"/>
                <a:gd name="connsiteX2" fmla="*/ 1537132 w 1673569"/>
                <a:gd name="connsiteY2" fmla="*/ 0 h 818624"/>
                <a:gd name="connsiteX3" fmla="*/ 1673569 w 1673569"/>
                <a:gd name="connsiteY3" fmla="*/ 136437 h 818624"/>
                <a:gd name="connsiteX4" fmla="*/ 1673569 w 1673569"/>
                <a:gd name="connsiteY4" fmla="*/ 682187 h 818624"/>
                <a:gd name="connsiteX5" fmla="*/ 1537132 w 1673569"/>
                <a:gd name="connsiteY5" fmla="*/ 818624 h 818624"/>
                <a:gd name="connsiteX6" fmla="*/ 136437 w 1673569"/>
                <a:gd name="connsiteY6" fmla="*/ 818624 h 818624"/>
                <a:gd name="connsiteX7" fmla="*/ 0 w 1673569"/>
                <a:gd name="connsiteY7" fmla="*/ 682187 h 818624"/>
                <a:gd name="connsiteX8" fmla="*/ 0 w 1673569"/>
                <a:gd name="connsiteY8" fmla="*/ 136437 h 8186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73569" h="818624">
                  <a:moveTo>
                    <a:pt x="0" y="136437"/>
                  </a:moveTo>
                  <a:cubicBezTo>
                    <a:pt x="0" y="61085"/>
                    <a:pt x="61085" y="0"/>
                    <a:pt x="136437" y="0"/>
                  </a:cubicBezTo>
                  <a:lnTo>
                    <a:pt x="1537132" y="0"/>
                  </a:lnTo>
                  <a:cubicBezTo>
                    <a:pt x="1612484" y="0"/>
                    <a:pt x="1673569" y="61085"/>
                    <a:pt x="1673569" y="136437"/>
                  </a:cubicBezTo>
                  <a:lnTo>
                    <a:pt x="1673569" y="682187"/>
                  </a:lnTo>
                  <a:cubicBezTo>
                    <a:pt x="1673569" y="757539"/>
                    <a:pt x="1612484" y="818624"/>
                    <a:pt x="1537132" y="818624"/>
                  </a:cubicBezTo>
                  <a:lnTo>
                    <a:pt x="136437" y="818624"/>
                  </a:lnTo>
                  <a:cubicBezTo>
                    <a:pt x="61085" y="818624"/>
                    <a:pt x="0" y="757539"/>
                    <a:pt x="0" y="682187"/>
                  </a:cubicBezTo>
                  <a:lnTo>
                    <a:pt x="0" y="136437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9093" tIns="69093" rIns="69093" bIns="69093" numCol="1" spcCol="1343" anchor="ctr" anchorCtr="0">
              <a:normAutofit fontScale="92500"/>
            </a:bodyPr>
            <a:lstStyle/>
            <a:p>
              <a:pPr algn="ctr" defTabSz="88892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dirty="0"/>
                <a:t>Community</a:t>
              </a:r>
              <a:br>
                <a:rPr lang="en-US" sz="2000" dirty="0"/>
              </a:br>
              <a:r>
                <a:rPr lang="en-US" sz="2000" dirty="0"/>
                <a:t>Engagement</a:t>
              </a:r>
            </a:p>
          </p:txBody>
        </p:sp>
        <p:cxnSp>
          <p:nvCxnSpPr>
            <p:cNvPr id="82" name="Straight Connector 81"/>
            <p:cNvCxnSpPr/>
            <p:nvPr/>
          </p:nvCxnSpPr>
          <p:spPr>
            <a:xfrm flipH="1">
              <a:off x="6819902" y="3293318"/>
              <a:ext cx="643051" cy="72318"/>
            </a:xfrm>
            <a:prstGeom prst="line">
              <a:avLst/>
            </a:prstGeom>
            <a:ln w="66675" cmpd="sng"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extBox 8"/>
          <p:cNvSpPr txBox="1"/>
          <p:nvPr/>
        </p:nvSpPr>
        <p:spPr>
          <a:xfrm>
            <a:off x="217714" y="142876"/>
            <a:ext cx="8490857" cy="822340"/>
          </a:xfrm>
          <a:prstGeom prst="rect">
            <a:avLst/>
          </a:prstGeom>
          <a:noFill/>
        </p:spPr>
        <p:txBody>
          <a:bodyPr wrap="square" lIns="86493" tIns="43247" rIns="86493" bIns="43247" rtlCol="0">
            <a:spAutoFit/>
          </a:bodyPr>
          <a:lstStyle/>
          <a:p>
            <a:pPr algn="ctr"/>
            <a:r>
              <a:rPr lang="en-US" sz="3000" b="1" dirty="0"/>
              <a:t>Lutheran Church of the Resurrection</a:t>
            </a:r>
          </a:p>
          <a:p>
            <a:pPr algn="ctr"/>
            <a:r>
              <a:rPr lang="en-US" dirty="0" smtClean="0"/>
              <a:t>Working together for a common mission</a:t>
            </a:r>
            <a:endParaRPr lang="en-US" dirty="0"/>
          </a:p>
        </p:txBody>
      </p:sp>
      <p:sp>
        <p:nvSpPr>
          <p:cNvPr id="38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r>
              <a:rPr lang="en-US" dirty="0" smtClean="0"/>
              <a:t>Slide </a:t>
            </a:r>
            <a:fld id="{040361C3-6655-486F-A70D-738A451CEA87}" type="slidenum">
              <a:rPr lang="en-US" smtClean="0"/>
              <a:pPr/>
              <a:t>7</a:t>
            </a:fld>
            <a:endParaRPr lang="en-US" dirty="0" smtClean="0"/>
          </a:p>
          <a:p>
            <a:r>
              <a:rPr lang="en-US" dirty="0" smtClean="0"/>
              <a:t>Last update:  </a:t>
            </a:r>
            <a:fld id="{02696281-A602-4136-B914-CC07702F2401}" type="datetime1">
              <a:rPr lang="en-US"/>
              <a:pPr/>
              <a:t>4/30/2024</a:t>
            </a:fld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6346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13365</TotalTime>
  <Words>1237</Words>
  <Application>Microsoft Office PowerPoint</Application>
  <PresentationFormat>On-screen Show (4:3)</PresentationFormat>
  <Paragraphs>233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Dawn Jacobson</dc:creator>
  <cp:lastModifiedBy>Dawn Jacobson</cp:lastModifiedBy>
  <cp:revision>282</cp:revision>
  <cp:lastPrinted>2023-02-25T20:34:54Z</cp:lastPrinted>
  <dcterms:created xsi:type="dcterms:W3CDTF">2023-01-03T21:09:43Z</dcterms:created>
  <dcterms:modified xsi:type="dcterms:W3CDTF">2024-04-30T17:25:36Z</dcterms:modified>
</cp:coreProperties>
</file>